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83" r:id="rId25"/>
    <p:sldId id="278" r:id="rId26"/>
    <p:sldId id="279" r:id="rId27"/>
    <p:sldId id="280" r:id="rId28"/>
    <p:sldId id="284" r:id="rId29"/>
    <p:sldId id="281"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6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73"/>
    <p:restoredTop sz="82619"/>
  </p:normalViewPr>
  <p:slideViewPr>
    <p:cSldViewPr snapToGrid="0" snapToObjects="1">
      <p:cViewPr varScale="1">
        <p:scale>
          <a:sx n="88" d="100"/>
          <a:sy n="88" d="100"/>
        </p:scale>
        <p:origin x="2496"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6858000" cy="9144000"/>
          </a:xfrm>
          <a:prstGeom prst="roundRect">
            <a:avLst>
              <a:gd name="adj" fmla="val 23"/>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4" name="Google Shape;4;n"/>
          <p:cNvSpPr txBox="1"/>
          <p:nvPr/>
        </p:nvSpPr>
        <p:spPr>
          <a:xfrm>
            <a:off x="0" y="0"/>
            <a:ext cx="2971800" cy="460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5" name="Google Shape;5;n"/>
          <p:cNvSpPr txBox="1"/>
          <p:nvPr/>
        </p:nvSpPr>
        <p:spPr>
          <a:xfrm>
            <a:off x="3886200" y="0"/>
            <a:ext cx="2971800" cy="460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 name="Google Shape;6;n"/>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 name="Google Shape;7;n"/>
          <p:cNvSpPr txBox="1">
            <a:spLocks noGrp="1"/>
          </p:cNvSpPr>
          <p:nvPr>
            <p:ph type="body" idx="1"/>
          </p:nvPr>
        </p:nvSpPr>
        <p:spPr>
          <a:xfrm>
            <a:off x="914400" y="4343400"/>
            <a:ext cx="5027613" cy="411321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rgbClr val="000000"/>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p:nvPr/>
        </p:nvSpPr>
        <p:spPr>
          <a:xfrm>
            <a:off x="0" y="8683625"/>
            <a:ext cx="2971800" cy="46037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 name="Google Shape;9;n"/>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b="0" u="none">
                <a:solidFill>
                  <a:srgbClr val="000000"/>
                </a:solidFill>
                <a:latin typeface="Times New Roman"/>
                <a:ea typeface="Times New Roman"/>
                <a:cs typeface="Times New Roman"/>
                <a:sym typeface="Times New Roman"/>
              </a:rPr>
              <a:t>‹#›</a:t>
            </a:fld>
            <a:endParaRPr sz="1200" b="0" u="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440214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4: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a:t>
            </a:fld>
            <a:endParaRPr sz="1200">
              <a:solidFill>
                <a:srgbClr val="000000"/>
              </a:solidFill>
              <a:latin typeface="Times New Roman"/>
              <a:ea typeface="Times New Roman"/>
              <a:cs typeface="Times New Roman"/>
              <a:sym typeface="Times New Roman"/>
            </a:endParaRPr>
          </a:p>
        </p:txBody>
      </p:sp>
      <p:sp>
        <p:nvSpPr>
          <p:cNvPr id="65" name="Google Shape;65;p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a:t>
            </a:fld>
            <a:endParaRPr sz="1200">
              <a:solidFill>
                <a:srgbClr val="000000"/>
              </a:solidFill>
              <a:latin typeface="Times New Roman"/>
              <a:ea typeface="Times New Roman"/>
              <a:cs typeface="Times New Roman"/>
              <a:sym typeface="Times New Roman"/>
            </a:endParaRPr>
          </a:p>
        </p:txBody>
      </p:sp>
      <p:sp>
        <p:nvSpPr>
          <p:cNvPr id="66" name="Google Shape;66;p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67" name="Google Shape;67;p4: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68" name="Google Shape;68;p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10</a:t>
            </a:fld>
            <a:endParaRPr sz="1200">
              <a:solidFill>
                <a:srgbClr val="000000"/>
              </a:solidFill>
              <a:latin typeface="Times New Roman"/>
              <a:ea typeface="Times New Roman"/>
              <a:cs typeface="Times New Roman"/>
              <a:sym typeface="Times New Roman"/>
            </a:endParaRPr>
          </a:p>
        </p:txBody>
      </p:sp>
      <p:sp>
        <p:nvSpPr>
          <p:cNvPr id="156" name="Google Shape;156;p2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10</a:t>
            </a:fld>
            <a:endParaRPr sz="1200">
              <a:solidFill>
                <a:srgbClr val="000000"/>
              </a:solidFill>
              <a:latin typeface="Times New Roman"/>
              <a:ea typeface="Times New Roman"/>
              <a:cs typeface="Times New Roman"/>
              <a:sym typeface="Times New Roman"/>
            </a:endParaRPr>
          </a:p>
        </p:txBody>
      </p:sp>
      <p:sp>
        <p:nvSpPr>
          <p:cNvPr id="157" name="Google Shape;157;p2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58" name="Google Shape;158;p23: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59" name="Google Shape;159;p2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11</a:t>
            </a:fld>
            <a:endParaRPr sz="1200">
              <a:solidFill>
                <a:srgbClr val="000000"/>
              </a:solidFill>
              <a:latin typeface="Times New Roman"/>
              <a:ea typeface="Times New Roman"/>
              <a:cs typeface="Times New Roman"/>
              <a:sym typeface="Times New Roman"/>
            </a:endParaRPr>
          </a:p>
        </p:txBody>
      </p:sp>
      <p:sp>
        <p:nvSpPr>
          <p:cNvPr id="165" name="Google Shape;165;p2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11</a:t>
            </a:fld>
            <a:endParaRPr sz="1200">
              <a:solidFill>
                <a:srgbClr val="000000"/>
              </a:solidFill>
              <a:latin typeface="Times New Roman"/>
              <a:ea typeface="Times New Roman"/>
              <a:cs typeface="Times New Roman"/>
              <a:sym typeface="Times New Roman"/>
            </a:endParaRPr>
          </a:p>
        </p:txBody>
      </p:sp>
      <p:sp>
        <p:nvSpPr>
          <p:cNvPr id="166" name="Google Shape;166;p2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67" name="Google Shape;167;p25: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68" name="Google Shape;168;p2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12</a:t>
            </a:fld>
            <a:endParaRPr sz="1200">
              <a:solidFill>
                <a:srgbClr val="000000"/>
              </a:solidFill>
              <a:latin typeface="Times New Roman"/>
              <a:ea typeface="Times New Roman"/>
              <a:cs typeface="Times New Roman"/>
              <a:sym typeface="Times New Roman"/>
            </a:endParaRPr>
          </a:p>
        </p:txBody>
      </p:sp>
      <p:sp>
        <p:nvSpPr>
          <p:cNvPr id="174" name="Google Shape;174;p2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12</a:t>
            </a:fld>
            <a:endParaRPr sz="1200">
              <a:solidFill>
                <a:srgbClr val="000000"/>
              </a:solidFill>
              <a:latin typeface="Times New Roman"/>
              <a:ea typeface="Times New Roman"/>
              <a:cs typeface="Times New Roman"/>
              <a:sym typeface="Times New Roman"/>
            </a:endParaRPr>
          </a:p>
        </p:txBody>
      </p:sp>
      <p:sp>
        <p:nvSpPr>
          <p:cNvPr id="175" name="Google Shape;175;p2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76" name="Google Shape;176;p2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77" name="Google Shape;177;p2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13</a:t>
            </a:fld>
            <a:endParaRPr sz="1200">
              <a:solidFill>
                <a:srgbClr val="000000"/>
              </a:solidFill>
              <a:latin typeface="Times New Roman"/>
              <a:ea typeface="Times New Roman"/>
              <a:cs typeface="Times New Roman"/>
              <a:sym typeface="Times New Roman"/>
            </a:endParaRPr>
          </a:p>
        </p:txBody>
      </p:sp>
      <p:sp>
        <p:nvSpPr>
          <p:cNvPr id="183" name="Google Shape;183;p2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13</a:t>
            </a:fld>
            <a:endParaRPr sz="1200">
              <a:solidFill>
                <a:srgbClr val="000000"/>
              </a:solidFill>
              <a:latin typeface="Times New Roman"/>
              <a:ea typeface="Times New Roman"/>
              <a:cs typeface="Times New Roman"/>
              <a:sym typeface="Times New Roman"/>
            </a:endParaRPr>
          </a:p>
        </p:txBody>
      </p:sp>
      <p:sp>
        <p:nvSpPr>
          <p:cNvPr id="184" name="Google Shape;184;p2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85" name="Google Shape;185;p29: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86" name="Google Shape;186;p2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3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14</a:t>
            </a:fld>
            <a:endParaRPr sz="1200">
              <a:solidFill>
                <a:srgbClr val="000000"/>
              </a:solidFill>
              <a:latin typeface="Times New Roman"/>
              <a:ea typeface="Times New Roman"/>
              <a:cs typeface="Times New Roman"/>
              <a:sym typeface="Times New Roman"/>
            </a:endParaRPr>
          </a:p>
        </p:txBody>
      </p:sp>
      <p:sp>
        <p:nvSpPr>
          <p:cNvPr id="192" name="Google Shape;192;p3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14</a:t>
            </a:fld>
            <a:endParaRPr sz="1200">
              <a:solidFill>
                <a:srgbClr val="000000"/>
              </a:solidFill>
              <a:latin typeface="Times New Roman"/>
              <a:ea typeface="Times New Roman"/>
              <a:cs typeface="Times New Roman"/>
              <a:sym typeface="Times New Roman"/>
            </a:endParaRPr>
          </a:p>
        </p:txBody>
      </p:sp>
      <p:sp>
        <p:nvSpPr>
          <p:cNvPr id="193" name="Google Shape;193;p3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94" name="Google Shape;194;p3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95" name="Google Shape;195;p3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15</a:t>
            </a:fld>
            <a:endParaRPr sz="1200">
              <a:solidFill>
                <a:srgbClr val="000000"/>
              </a:solidFill>
              <a:latin typeface="Times New Roman"/>
              <a:ea typeface="Times New Roman"/>
              <a:cs typeface="Times New Roman"/>
              <a:sym typeface="Times New Roman"/>
            </a:endParaRPr>
          </a:p>
        </p:txBody>
      </p:sp>
      <p:sp>
        <p:nvSpPr>
          <p:cNvPr id="201" name="Google Shape;201;p3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15</a:t>
            </a:fld>
            <a:endParaRPr sz="1200">
              <a:solidFill>
                <a:srgbClr val="000000"/>
              </a:solidFill>
              <a:latin typeface="Times New Roman"/>
              <a:ea typeface="Times New Roman"/>
              <a:cs typeface="Times New Roman"/>
              <a:sym typeface="Times New Roman"/>
            </a:endParaRPr>
          </a:p>
        </p:txBody>
      </p:sp>
      <p:sp>
        <p:nvSpPr>
          <p:cNvPr id="202" name="Google Shape;202;p3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03" name="Google Shape;203;p33: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204" name="Google Shape;204;p3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3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16</a:t>
            </a:fld>
            <a:endParaRPr sz="1200">
              <a:solidFill>
                <a:srgbClr val="000000"/>
              </a:solidFill>
              <a:latin typeface="Times New Roman"/>
              <a:ea typeface="Times New Roman"/>
              <a:cs typeface="Times New Roman"/>
              <a:sym typeface="Times New Roman"/>
            </a:endParaRPr>
          </a:p>
        </p:txBody>
      </p:sp>
      <p:sp>
        <p:nvSpPr>
          <p:cNvPr id="210" name="Google Shape;210;p3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16</a:t>
            </a:fld>
            <a:endParaRPr sz="1200">
              <a:solidFill>
                <a:srgbClr val="000000"/>
              </a:solidFill>
              <a:latin typeface="Times New Roman"/>
              <a:ea typeface="Times New Roman"/>
              <a:cs typeface="Times New Roman"/>
              <a:sym typeface="Times New Roman"/>
            </a:endParaRPr>
          </a:p>
        </p:txBody>
      </p:sp>
      <p:sp>
        <p:nvSpPr>
          <p:cNvPr id="211" name="Google Shape;211;p3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12" name="Google Shape;212;p35: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r>
              <a:rPr lang="es-ES" sz="1200" b="0" i="0" u="none" strike="noStrike" cap="none">
                <a:solidFill>
                  <a:srgbClr val="000000"/>
                </a:solidFill>
                <a:latin typeface="Times New Roman"/>
                <a:ea typeface="Times New Roman"/>
                <a:cs typeface="Times New Roman"/>
                <a:sym typeface="Times New Roman"/>
              </a:rPr>
              <a:t>La tecnología informática ha avanzado espectacularmente en los últimos 60 años. Desde la ENIAC que apenas podía ejecutar 385 operaciones por segundo, hemos pasado a supercomputadoras como Jaguar, que supera la cifra en 12 órdenes de magnitud. Estas grandes máquinas se aplican a la investigación en clima, obteniendo resoluciones desconocidas hasta ahora, química, energía nuclear, geología.</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Y Jaguar va a quedar obsoleto por Seguois, que lo superará en un orden de magnitud.</a:t>
            </a:r>
            <a:endParaRPr/>
          </a:p>
        </p:txBody>
      </p:sp>
      <p:sp>
        <p:nvSpPr>
          <p:cNvPr id="213" name="Google Shape;213;p3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17</a:t>
            </a:fld>
            <a:endParaRPr sz="1200">
              <a:solidFill>
                <a:srgbClr val="000000"/>
              </a:solidFill>
              <a:latin typeface="Times New Roman"/>
              <a:ea typeface="Times New Roman"/>
              <a:cs typeface="Times New Roman"/>
              <a:sym typeface="Times New Roman"/>
            </a:endParaRPr>
          </a:p>
        </p:txBody>
      </p:sp>
      <p:sp>
        <p:nvSpPr>
          <p:cNvPr id="225" name="Google Shape;225;p3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17</a:t>
            </a:fld>
            <a:endParaRPr sz="1200">
              <a:solidFill>
                <a:srgbClr val="000000"/>
              </a:solidFill>
              <a:latin typeface="Times New Roman"/>
              <a:ea typeface="Times New Roman"/>
              <a:cs typeface="Times New Roman"/>
              <a:sym typeface="Times New Roman"/>
            </a:endParaRPr>
          </a:p>
        </p:txBody>
      </p:sp>
      <p:sp>
        <p:nvSpPr>
          <p:cNvPr id="226" name="Google Shape;226;p3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27" name="Google Shape;227;p3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r>
              <a:rPr lang="es-ES" sz="1200" b="0" i="0" u="none" strike="noStrike" cap="none">
                <a:solidFill>
                  <a:srgbClr val="000000"/>
                </a:solidFill>
                <a:latin typeface="Times New Roman"/>
                <a:ea typeface="Times New Roman"/>
                <a:cs typeface="Times New Roman"/>
                <a:sym typeface="Times New Roman"/>
              </a:rPr>
              <a:t>Junto con la capacidad de procesamiento, también se ha incrementado radicalmente nuestra capacidad para capturar y almacenar datos. Distintas tecnologías como la teledetección, el gps, o los sensores terrestres, nos permiten obtener datos de alta resolución sobre distintas características del territorio. En realidad, se producen muchos más datos de los que se pueden procesar. Por ejemplo, los satélites TERRA y AQUA producen cada uno diariamente en torno a un Terabyte de información, y faltan personal y recursos para analizarla, y siquiera para publicar la información en bruto.</a:t>
            </a:r>
            <a:endParaRPr/>
          </a:p>
        </p:txBody>
      </p:sp>
      <p:sp>
        <p:nvSpPr>
          <p:cNvPr id="228" name="Google Shape;228;p3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3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18</a:t>
            </a:fld>
            <a:endParaRPr sz="1200">
              <a:solidFill>
                <a:srgbClr val="000000"/>
              </a:solidFill>
              <a:latin typeface="Times New Roman"/>
              <a:ea typeface="Times New Roman"/>
              <a:cs typeface="Times New Roman"/>
              <a:sym typeface="Times New Roman"/>
            </a:endParaRPr>
          </a:p>
        </p:txBody>
      </p:sp>
      <p:sp>
        <p:nvSpPr>
          <p:cNvPr id="238" name="Google Shape;238;p3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18</a:t>
            </a:fld>
            <a:endParaRPr sz="1200">
              <a:solidFill>
                <a:srgbClr val="000000"/>
              </a:solidFill>
              <a:latin typeface="Times New Roman"/>
              <a:ea typeface="Times New Roman"/>
              <a:cs typeface="Times New Roman"/>
              <a:sym typeface="Times New Roman"/>
            </a:endParaRPr>
          </a:p>
        </p:txBody>
      </p:sp>
      <p:sp>
        <p:nvSpPr>
          <p:cNvPr id="239" name="Google Shape;239;p3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40" name="Google Shape;240;p39: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r>
              <a:rPr lang="es-ES" sz="1200" b="0" i="0" u="none" strike="noStrike" cap="none" dirty="0">
                <a:solidFill>
                  <a:srgbClr val="000000"/>
                </a:solidFill>
                <a:latin typeface="Times New Roman"/>
                <a:ea typeface="Times New Roman"/>
                <a:cs typeface="Times New Roman"/>
                <a:sym typeface="Times New Roman"/>
              </a:rPr>
              <a:t>Con las máquinas y los datos, aplicando nuevos tipos de análisis basados en el conocimiento científico, podemos abordar problemas que hace pocos años eran impensables, como estudios de nicho climático a escala mundial, rutas potenciales de conexión entre poblaciones, cambios genéticos debidos al cambio del clima, simulaciones de clima futuro, y el efecto que puede producir en la distribución de las especies, o complejos análisis de redes tróficas.</a:t>
            </a:r>
            <a:endParaRPr dirty="0"/>
          </a:p>
          <a:p>
            <a:pPr marL="0" marR="0" lvl="0" indent="0" algn="l" rtl="0">
              <a:lnSpc>
                <a:spcPct val="93000"/>
              </a:lnSpc>
              <a:spcBef>
                <a:spcPts val="450"/>
              </a:spcBef>
              <a:spcAft>
                <a:spcPts val="0"/>
              </a:spcAft>
              <a:buNone/>
            </a:pPr>
            <a:r>
              <a:rPr lang="es-ES" sz="1200" b="0" i="0" u="none" strike="noStrike" cap="none" dirty="0">
                <a:solidFill>
                  <a:srgbClr val="000000"/>
                </a:solidFill>
                <a:latin typeface="Times New Roman"/>
                <a:ea typeface="Times New Roman"/>
                <a:cs typeface="Times New Roman"/>
                <a:sym typeface="Times New Roman"/>
              </a:rPr>
              <a:t>Como veis, existe un enorme potencial en el aprovechamiento de la informática para la investigación en Biología y Ecología. Y no hablo de usar un programa estadístico para analizar una tabla, sino de aplicar la tecnología para extender las posibilidades de nuestra investigación, adoptando toda una serie de herramientas de almacenamiento, análisis, simulación, visualización y difusión de datos y resultados.</a:t>
            </a:r>
            <a:endParaRPr dirty="0"/>
          </a:p>
          <a:p>
            <a:pPr marL="0" marR="0" lvl="0" indent="0" algn="l" rtl="0">
              <a:lnSpc>
                <a:spcPct val="93000"/>
              </a:lnSpc>
              <a:spcBef>
                <a:spcPts val="450"/>
              </a:spcBef>
              <a:spcAft>
                <a:spcPts val="0"/>
              </a:spcAft>
              <a:buNone/>
            </a:pPr>
            <a:r>
              <a:rPr lang="es-ES" sz="1200" b="0" i="0" u="none" strike="noStrike" cap="none" dirty="0">
                <a:solidFill>
                  <a:srgbClr val="000000"/>
                </a:solidFill>
                <a:latin typeface="Times New Roman"/>
                <a:ea typeface="Times New Roman"/>
                <a:cs typeface="Times New Roman"/>
                <a:sym typeface="Times New Roman"/>
              </a:rPr>
              <a:t>En este contexto innovador nace la </a:t>
            </a:r>
            <a:r>
              <a:rPr lang="es-ES" sz="1200" b="0" i="0" u="none" strike="noStrike" cap="none" dirty="0" err="1">
                <a:solidFill>
                  <a:srgbClr val="000000"/>
                </a:solidFill>
                <a:latin typeface="Times New Roman"/>
                <a:ea typeface="Times New Roman"/>
                <a:cs typeface="Times New Roman"/>
                <a:sym typeface="Times New Roman"/>
              </a:rPr>
              <a:t>Ecoinformática</a:t>
            </a:r>
            <a:r>
              <a:rPr lang="es-ES" sz="1200" b="0" i="0" u="none" strike="noStrike" cap="none" dirty="0">
                <a:solidFill>
                  <a:srgbClr val="000000"/>
                </a:solidFill>
                <a:latin typeface="Times New Roman"/>
                <a:ea typeface="Times New Roman"/>
                <a:cs typeface="Times New Roman"/>
                <a:sym typeface="Times New Roman"/>
              </a:rPr>
              <a:t>.</a:t>
            </a:r>
            <a:endParaRPr dirty="0"/>
          </a:p>
        </p:txBody>
      </p:sp>
      <p:sp>
        <p:nvSpPr>
          <p:cNvPr id="241" name="Google Shape;241;p3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19</a:t>
            </a:fld>
            <a:endParaRPr sz="1200">
              <a:solidFill>
                <a:srgbClr val="000000"/>
              </a:solidFill>
              <a:latin typeface="Times New Roman"/>
              <a:ea typeface="Times New Roman"/>
              <a:cs typeface="Times New Roman"/>
              <a:sym typeface="Times New Roman"/>
            </a:endParaRPr>
          </a:p>
        </p:txBody>
      </p:sp>
      <p:sp>
        <p:nvSpPr>
          <p:cNvPr id="252" name="Google Shape;252;p4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19</a:t>
            </a:fld>
            <a:endParaRPr sz="1200">
              <a:solidFill>
                <a:srgbClr val="000000"/>
              </a:solidFill>
              <a:latin typeface="Times New Roman"/>
              <a:ea typeface="Times New Roman"/>
              <a:cs typeface="Times New Roman"/>
              <a:sym typeface="Times New Roman"/>
            </a:endParaRPr>
          </a:p>
        </p:txBody>
      </p:sp>
      <p:sp>
        <p:nvSpPr>
          <p:cNvPr id="253" name="Google Shape;253;p4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54" name="Google Shape;254;p4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255" name="Google Shape;255;p4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6: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a:t>
            </a:fld>
            <a:endParaRPr sz="1200">
              <a:solidFill>
                <a:srgbClr val="000000"/>
              </a:solidFill>
              <a:latin typeface="Times New Roman"/>
              <a:ea typeface="Times New Roman"/>
              <a:cs typeface="Times New Roman"/>
              <a:sym typeface="Times New Roman"/>
            </a:endParaRPr>
          </a:p>
        </p:txBody>
      </p:sp>
      <p:sp>
        <p:nvSpPr>
          <p:cNvPr id="74" name="Google Shape;74;p6: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a:t>
            </a:fld>
            <a:endParaRPr sz="1200">
              <a:solidFill>
                <a:srgbClr val="000000"/>
              </a:solidFill>
              <a:latin typeface="Times New Roman"/>
              <a:ea typeface="Times New Roman"/>
              <a:cs typeface="Times New Roman"/>
              <a:sym typeface="Times New Roman"/>
            </a:endParaRPr>
          </a:p>
        </p:txBody>
      </p:sp>
      <p:sp>
        <p:nvSpPr>
          <p:cNvPr id="75" name="Google Shape;75;p6: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76" name="Google Shape;76;p6: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77" name="Google Shape;77;p6: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4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20</a:t>
            </a:fld>
            <a:endParaRPr sz="1200">
              <a:solidFill>
                <a:srgbClr val="000000"/>
              </a:solidFill>
              <a:latin typeface="Times New Roman"/>
              <a:ea typeface="Times New Roman"/>
              <a:cs typeface="Times New Roman"/>
              <a:sym typeface="Times New Roman"/>
            </a:endParaRPr>
          </a:p>
        </p:txBody>
      </p:sp>
      <p:sp>
        <p:nvSpPr>
          <p:cNvPr id="261" name="Google Shape;261;p4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20</a:t>
            </a:fld>
            <a:endParaRPr sz="1200">
              <a:solidFill>
                <a:srgbClr val="000000"/>
              </a:solidFill>
              <a:latin typeface="Times New Roman"/>
              <a:ea typeface="Times New Roman"/>
              <a:cs typeface="Times New Roman"/>
              <a:sym typeface="Times New Roman"/>
            </a:endParaRPr>
          </a:p>
        </p:txBody>
      </p:sp>
      <p:sp>
        <p:nvSpPr>
          <p:cNvPr id="262" name="Google Shape;262;p4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63" name="Google Shape;263;p43: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264" name="Google Shape;264;p4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4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21</a:t>
            </a:fld>
            <a:endParaRPr sz="1200">
              <a:solidFill>
                <a:srgbClr val="000000"/>
              </a:solidFill>
              <a:latin typeface="Times New Roman"/>
              <a:ea typeface="Times New Roman"/>
              <a:cs typeface="Times New Roman"/>
              <a:sym typeface="Times New Roman"/>
            </a:endParaRPr>
          </a:p>
        </p:txBody>
      </p:sp>
      <p:sp>
        <p:nvSpPr>
          <p:cNvPr id="270" name="Google Shape;270;p4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21</a:t>
            </a:fld>
            <a:endParaRPr sz="1200">
              <a:solidFill>
                <a:srgbClr val="000000"/>
              </a:solidFill>
              <a:latin typeface="Times New Roman"/>
              <a:ea typeface="Times New Roman"/>
              <a:cs typeface="Times New Roman"/>
              <a:sym typeface="Times New Roman"/>
            </a:endParaRPr>
          </a:p>
        </p:txBody>
      </p:sp>
      <p:sp>
        <p:nvSpPr>
          <p:cNvPr id="271" name="Google Shape;271;p4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72" name="Google Shape;272;p4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273" name="Google Shape;273;p4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d5dfc855f3999a7_4: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22</a:t>
            </a:fld>
            <a:endParaRPr sz="1200">
              <a:solidFill>
                <a:srgbClr val="000000"/>
              </a:solidFill>
              <a:latin typeface="Times New Roman"/>
              <a:ea typeface="Times New Roman"/>
              <a:cs typeface="Times New Roman"/>
              <a:sym typeface="Times New Roman"/>
            </a:endParaRPr>
          </a:p>
        </p:txBody>
      </p:sp>
      <p:sp>
        <p:nvSpPr>
          <p:cNvPr id="293" name="Google Shape;293;g3d5dfc855f3999a7_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22</a:t>
            </a:fld>
            <a:endParaRPr sz="1200">
              <a:solidFill>
                <a:srgbClr val="000000"/>
              </a:solidFill>
              <a:latin typeface="Times New Roman"/>
              <a:ea typeface="Times New Roman"/>
              <a:cs typeface="Times New Roman"/>
              <a:sym typeface="Times New Roman"/>
            </a:endParaRPr>
          </a:p>
        </p:txBody>
      </p:sp>
      <p:sp>
        <p:nvSpPr>
          <p:cNvPr id="294" name="Google Shape;294;g3d5dfc855f3999a7_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95" name="Google Shape;295;g3d5dfc855f3999a7_4: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296" name="Google Shape;296;g3d5dfc855f3999a7_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d5dfc855f3999a7_4: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23</a:t>
            </a:fld>
            <a:endParaRPr sz="1200">
              <a:solidFill>
                <a:srgbClr val="000000"/>
              </a:solidFill>
              <a:latin typeface="Times New Roman"/>
              <a:ea typeface="Times New Roman"/>
              <a:cs typeface="Times New Roman"/>
              <a:sym typeface="Times New Roman"/>
            </a:endParaRPr>
          </a:p>
        </p:txBody>
      </p:sp>
      <p:sp>
        <p:nvSpPr>
          <p:cNvPr id="293" name="Google Shape;293;g3d5dfc855f3999a7_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23</a:t>
            </a:fld>
            <a:endParaRPr sz="1200">
              <a:solidFill>
                <a:srgbClr val="000000"/>
              </a:solidFill>
              <a:latin typeface="Times New Roman"/>
              <a:ea typeface="Times New Roman"/>
              <a:cs typeface="Times New Roman"/>
              <a:sym typeface="Times New Roman"/>
            </a:endParaRPr>
          </a:p>
        </p:txBody>
      </p:sp>
      <p:sp>
        <p:nvSpPr>
          <p:cNvPr id="294" name="Google Shape;294;g3d5dfc855f3999a7_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95" name="Google Shape;295;g3d5dfc855f3999a7_4: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296" name="Google Shape;296;g3d5dfc855f3999a7_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d5dfc855f3999a7_4:notes"/>
          <p:cNvSpPr txBox="1">
            <a:spLocks noGrp="1"/>
          </p:cNvSpPr>
          <p:nvPr>
            <p:ph type="sldNum" idx="12"/>
          </p:nvPr>
        </p:nvSpPr>
        <p:spPr>
          <a:xfrm>
            <a:off x="3886200" y="8686800"/>
            <a:ext cx="2970300" cy="455700"/>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24</a:t>
            </a:fld>
            <a:endParaRPr sz="1200">
              <a:solidFill>
                <a:srgbClr val="000000"/>
              </a:solidFill>
              <a:latin typeface="Times New Roman"/>
              <a:ea typeface="Times New Roman"/>
              <a:cs typeface="Times New Roman"/>
              <a:sym typeface="Times New Roman"/>
            </a:endParaRPr>
          </a:p>
        </p:txBody>
      </p:sp>
      <p:sp>
        <p:nvSpPr>
          <p:cNvPr id="293" name="Google Shape;293;g3d5dfc855f3999a7_4: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24</a:t>
            </a:fld>
            <a:endParaRPr sz="1200">
              <a:solidFill>
                <a:srgbClr val="000000"/>
              </a:solidFill>
              <a:latin typeface="Times New Roman"/>
              <a:ea typeface="Times New Roman"/>
              <a:cs typeface="Times New Roman"/>
              <a:sym typeface="Times New Roman"/>
            </a:endParaRPr>
          </a:p>
        </p:txBody>
      </p:sp>
      <p:sp>
        <p:nvSpPr>
          <p:cNvPr id="294" name="Google Shape;294;g3d5dfc855f3999a7_4: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95" name="Google Shape;295;g3d5dfc855f3999a7_4:notes"/>
          <p:cNvSpPr txBox="1">
            <a:spLocks noGrp="1"/>
          </p:cNvSpPr>
          <p:nvPr>
            <p:ph type="body" idx="1"/>
          </p:nvPr>
        </p:nvSpPr>
        <p:spPr>
          <a:xfrm>
            <a:off x="914400" y="4343400"/>
            <a:ext cx="5029200" cy="4208400"/>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296" name="Google Shape;296;g3d5dfc855f3999a7_4: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25</a:t>
            </a:fld>
            <a:endParaRPr sz="1200">
              <a:solidFill>
                <a:srgbClr val="000000"/>
              </a:solidFill>
              <a:latin typeface="Times New Roman"/>
              <a:ea typeface="Times New Roman"/>
              <a:cs typeface="Times New Roman"/>
              <a:sym typeface="Times New Roman"/>
            </a:endParaRPr>
          </a:p>
        </p:txBody>
      </p:sp>
      <p:sp>
        <p:nvSpPr>
          <p:cNvPr id="306" name="Google Shape;306;p9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25</a:t>
            </a:fld>
            <a:endParaRPr sz="1200">
              <a:solidFill>
                <a:srgbClr val="000000"/>
              </a:solidFill>
              <a:latin typeface="Times New Roman"/>
              <a:ea typeface="Times New Roman"/>
              <a:cs typeface="Times New Roman"/>
              <a:sym typeface="Times New Roman"/>
            </a:endParaRPr>
          </a:p>
        </p:txBody>
      </p:sp>
      <p:sp>
        <p:nvSpPr>
          <p:cNvPr id="307" name="Google Shape;307;p9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308" name="Google Shape;308;p99: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309" name="Google Shape;309;p9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0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26</a:t>
            </a:fld>
            <a:endParaRPr sz="1200">
              <a:solidFill>
                <a:srgbClr val="000000"/>
              </a:solidFill>
              <a:latin typeface="Times New Roman"/>
              <a:ea typeface="Times New Roman"/>
              <a:cs typeface="Times New Roman"/>
              <a:sym typeface="Times New Roman"/>
            </a:endParaRPr>
          </a:p>
        </p:txBody>
      </p:sp>
      <p:sp>
        <p:nvSpPr>
          <p:cNvPr id="315" name="Google Shape;315;p10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26</a:t>
            </a:fld>
            <a:endParaRPr sz="1200">
              <a:solidFill>
                <a:srgbClr val="000000"/>
              </a:solidFill>
              <a:latin typeface="Times New Roman"/>
              <a:ea typeface="Times New Roman"/>
              <a:cs typeface="Times New Roman"/>
              <a:sym typeface="Times New Roman"/>
            </a:endParaRPr>
          </a:p>
        </p:txBody>
      </p:sp>
      <p:sp>
        <p:nvSpPr>
          <p:cNvPr id="316" name="Google Shape;316;p10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317" name="Google Shape;317;p101: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318" name="Google Shape;318;p10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0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27</a:t>
            </a:fld>
            <a:endParaRPr sz="1200">
              <a:solidFill>
                <a:srgbClr val="000000"/>
              </a:solidFill>
              <a:latin typeface="Times New Roman"/>
              <a:ea typeface="Times New Roman"/>
              <a:cs typeface="Times New Roman"/>
              <a:sym typeface="Times New Roman"/>
            </a:endParaRPr>
          </a:p>
        </p:txBody>
      </p:sp>
      <p:sp>
        <p:nvSpPr>
          <p:cNvPr id="324" name="Google Shape;324;p10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27</a:t>
            </a:fld>
            <a:endParaRPr sz="1200">
              <a:solidFill>
                <a:srgbClr val="000000"/>
              </a:solidFill>
              <a:latin typeface="Times New Roman"/>
              <a:ea typeface="Times New Roman"/>
              <a:cs typeface="Times New Roman"/>
              <a:sym typeface="Times New Roman"/>
            </a:endParaRPr>
          </a:p>
        </p:txBody>
      </p:sp>
      <p:sp>
        <p:nvSpPr>
          <p:cNvPr id="325" name="Google Shape;325;p10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326" name="Google Shape;326;p103: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327" name="Google Shape;327;p10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0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28</a:t>
            </a:fld>
            <a:endParaRPr sz="1200">
              <a:solidFill>
                <a:srgbClr val="000000"/>
              </a:solidFill>
              <a:latin typeface="Times New Roman"/>
              <a:ea typeface="Times New Roman"/>
              <a:cs typeface="Times New Roman"/>
              <a:sym typeface="Times New Roman"/>
            </a:endParaRPr>
          </a:p>
        </p:txBody>
      </p:sp>
      <p:sp>
        <p:nvSpPr>
          <p:cNvPr id="324" name="Google Shape;324;p10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28</a:t>
            </a:fld>
            <a:endParaRPr sz="1200">
              <a:solidFill>
                <a:srgbClr val="000000"/>
              </a:solidFill>
              <a:latin typeface="Times New Roman"/>
              <a:ea typeface="Times New Roman"/>
              <a:cs typeface="Times New Roman"/>
              <a:sym typeface="Times New Roman"/>
            </a:endParaRPr>
          </a:p>
        </p:txBody>
      </p:sp>
      <p:sp>
        <p:nvSpPr>
          <p:cNvPr id="325" name="Google Shape;325;p10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326" name="Google Shape;326;p103: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La Ecoinformática la integración de la Ciencia de la Información con la Ecología.</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Su objetivo es facilitar la gestión y comprensión de los datos ecológicos, e incrementar la escala y el tipo de ciencia ecológica que puede realizarse.</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En esencia, se trata de aplicar todos los avances informáticos en cada uno de los pasos de una investigación.</a:t>
            </a:r>
            <a:endParaRPr/>
          </a:p>
          <a:p>
            <a:pPr marL="0" marR="0" lvl="0" indent="0" algn="l" rtl="0">
              <a:lnSpc>
                <a:spcPct val="93000"/>
              </a:lnSpc>
              <a:spcBef>
                <a:spcPts val="450"/>
              </a:spcBef>
              <a:spcAft>
                <a:spcPts val="0"/>
              </a:spcAft>
              <a:buNone/>
            </a:pPr>
            <a:r>
              <a:rPr lang="es-ES" sz="1200" b="0" i="0" u="none" strike="noStrike" cap="none">
                <a:solidFill>
                  <a:srgbClr val="000000"/>
                </a:solidFill>
                <a:latin typeface="Times New Roman"/>
                <a:ea typeface="Times New Roman"/>
                <a:cs typeface="Times New Roman"/>
                <a:sym typeface="Times New Roman"/>
              </a:rPr>
              <a:t>No es una ciencia nueva, sino una extensión de la ecología pero entendida de una manera más amplia, gracias a nuevas herramientas y objetivos. Es crucial el asunto de “incrementar la escala espacio temporal”. En pequeños estudios ecológicos apenas abarcamos algunos nodos del sistema. Ahora el objetivo es trabajar a distintas escalas de una forma integrada.</a:t>
            </a:r>
            <a:endParaRPr/>
          </a:p>
          <a:p>
            <a:pPr marL="0" marR="0" lvl="0" indent="0" algn="l" rtl="0">
              <a:lnSpc>
                <a:spcPct val="93000"/>
              </a:lnSpc>
              <a:spcBef>
                <a:spcPts val="45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327" name="Google Shape;327;p10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0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29</a:t>
            </a:fld>
            <a:endParaRPr sz="1200">
              <a:solidFill>
                <a:srgbClr val="000000"/>
              </a:solidFill>
              <a:latin typeface="Times New Roman"/>
              <a:ea typeface="Times New Roman"/>
              <a:cs typeface="Times New Roman"/>
              <a:sym typeface="Times New Roman"/>
            </a:endParaRPr>
          </a:p>
        </p:txBody>
      </p:sp>
      <p:sp>
        <p:nvSpPr>
          <p:cNvPr id="355" name="Google Shape;355;p10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29</a:t>
            </a:fld>
            <a:endParaRPr sz="1200">
              <a:solidFill>
                <a:srgbClr val="000000"/>
              </a:solidFill>
              <a:latin typeface="Times New Roman"/>
              <a:ea typeface="Times New Roman"/>
              <a:cs typeface="Times New Roman"/>
              <a:sym typeface="Times New Roman"/>
            </a:endParaRPr>
          </a:p>
        </p:txBody>
      </p:sp>
      <p:sp>
        <p:nvSpPr>
          <p:cNvPr id="356" name="Google Shape;356;p10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357" name="Google Shape;357;p105: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358" name="Google Shape;358;p10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8: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3</a:t>
            </a:fld>
            <a:endParaRPr sz="1200">
              <a:solidFill>
                <a:srgbClr val="000000"/>
              </a:solidFill>
              <a:latin typeface="Times New Roman"/>
              <a:ea typeface="Times New Roman"/>
              <a:cs typeface="Times New Roman"/>
              <a:sym typeface="Times New Roman"/>
            </a:endParaRPr>
          </a:p>
        </p:txBody>
      </p:sp>
      <p:sp>
        <p:nvSpPr>
          <p:cNvPr id="91" name="Google Shape;91;p8: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3</a:t>
            </a:fld>
            <a:endParaRPr sz="1200">
              <a:solidFill>
                <a:srgbClr val="000000"/>
              </a:solidFill>
              <a:latin typeface="Times New Roman"/>
              <a:ea typeface="Times New Roman"/>
              <a:cs typeface="Times New Roman"/>
              <a:sym typeface="Times New Roman"/>
            </a:endParaRPr>
          </a:p>
        </p:txBody>
      </p:sp>
      <p:sp>
        <p:nvSpPr>
          <p:cNvPr id="92" name="Google Shape;92;p8: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3" name="Google Shape;93;p8:notes"/>
          <p:cNvSpPr txBox="1">
            <a:spLocks noGrp="1"/>
          </p:cNvSpPr>
          <p:nvPr>
            <p:ph type="body" idx="1"/>
          </p:nvPr>
        </p:nvSpPr>
        <p:spPr>
          <a:xfrm>
            <a:off x="914400" y="4343400"/>
            <a:ext cx="5029200" cy="4208463"/>
          </a:xfrm>
          <a:prstGeom prst="rect">
            <a:avLst/>
          </a:prstGeom>
          <a:noFill/>
          <a:ln>
            <a:noFill/>
          </a:ln>
        </p:spPr>
        <p:txBody>
          <a:bodyPr spcFirstLastPara="1" wrap="square" lIns="90000" tIns="46800" rIns="90000" bIns="46800" anchor="ctr" anchorCtr="0">
            <a:noAutofit/>
          </a:bodyPr>
          <a:lstStyle/>
          <a:p>
            <a:pPr marL="0" marR="0" lvl="0" indent="0" algn="l" rtl="0">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94" name="Google Shape;94;p8: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4</a:t>
            </a:fld>
            <a:endParaRPr sz="1200">
              <a:solidFill>
                <a:srgbClr val="000000"/>
              </a:solidFill>
              <a:latin typeface="Times New Roman"/>
              <a:ea typeface="Times New Roman"/>
              <a:cs typeface="Times New Roman"/>
              <a:sym typeface="Times New Roman"/>
            </a:endParaRPr>
          </a:p>
        </p:txBody>
      </p:sp>
      <p:sp>
        <p:nvSpPr>
          <p:cNvPr id="101" name="Google Shape;101;p1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4</a:t>
            </a:fld>
            <a:endParaRPr sz="1200">
              <a:solidFill>
                <a:srgbClr val="000000"/>
              </a:solidFill>
              <a:latin typeface="Times New Roman"/>
              <a:ea typeface="Times New Roman"/>
              <a:cs typeface="Times New Roman"/>
              <a:sym typeface="Times New Roman"/>
            </a:endParaRPr>
          </a:p>
        </p:txBody>
      </p:sp>
      <p:sp>
        <p:nvSpPr>
          <p:cNvPr id="102" name="Google Shape;102;p1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03" name="Google Shape;103;p1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04" name="Google Shape;104;p1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3: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5</a:t>
            </a:fld>
            <a:endParaRPr sz="1200">
              <a:solidFill>
                <a:srgbClr val="000000"/>
              </a:solidFill>
              <a:latin typeface="Times New Roman"/>
              <a:ea typeface="Times New Roman"/>
              <a:cs typeface="Times New Roman"/>
              <a:sym typeface="Times New Roman"/>
            </a:endParaRPr>
          </a:p>
        </p:txBody>
      </p:sp>
      <p:sp>
        <p:nvSpPr>
          <p:cNvPr id="111" name="Google Shape;111;p13: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5</a:t>
            </a:fld>
            <a:endParaRPr sz="1200">
              <a:solidFill>
                <a:srgbClr val="000000"/>
              </a:solidFill>
              <a:latin typeface="Times New Roman"/>
              <a:ea typeface="Times New Roman"/>
              <a:cs typeface="Times New Roman"/>
              <a:sym typeface="Times New Roman"/>
            </a:endParaRPr>
          </a:p>
        </p:txBody>
      </p:sp>
      <p:sp>
        <p:nvSpPr>
          <p:cNvPr id="112" name="Google Shape;112;p13: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13" name="Google Shape;113;p13: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14" name="Google Shape;114;p13: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5: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6</a:t>
            </a:fld>
            <a:endParaRPr sz="1200">
              <a:solidFill>
                <a:srgbClr val="000000"/>
              </a:solidFill>
              <a:latin typeface="Times New Roman"/>
              <a:ea typeface="Times New Roman"/>
              <a:cs typeface="Times New Roman"/>
              <a:sym typeface="Times New Roman"/>
            </a:endParaRPr>
          </a:p>
        </p:txBody>
      </p:sp>
      <p:sp>
        <p:nvSpPr>
          <p:cNvPr id="120" name="Google Shape;120;p15: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6</a:t>
            </a:fld>
            <a:endParaRPr sz="1200">
              <a:solidFill>
                <a:srgbClr val="000000"/>
              </a:solidFill>
              <a:latin typeface="Times New Roman"/>
              <a:ea typeface="Times New Roman"/>
              <a:cs typeface="Times New Roman"/>
              <a:sym typeface="Times New Roman"/>
            </a:endParaRPr>
          </a:p>
        </p:txBody>
      </p:sp>
      <p:sp>
        <p:nvSpPr>
          <p:cNvPr id="121" name="Google Shape;121;p15: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22" name="Google Shape;122;p15: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23" name="Google Shape;123;p15: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7: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7</a:t>
            </a:fld>
            <a:endParaRPr sz="1200">
              <a:solidFill>
                <a:srgbClr val="000000"/>
              </a:solidFill>
              <a:latin typeface="Times New Roman"/>
              <a:ea typeface="Times New Roman"/>
              <a:cs typeface="Times New Roman"/>
              <a:sym typeface="Times New Roman"/>
            </a:endParaRPr>
          </a:p>
        </p:txBody>
      </p:sp>
      <p:sp>
        <p:nvSpPr>
          <p:cNvPr id="129" name="Google Shape;129;p17: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7</a:t>
            </a:fld>
            <a:endParaRPr sz="1200">
              <a:solidFill>
                <a:srgbClr val="000000"/>
              </a:solidFill>
              <a:latin typeface="Times New Roman"/>
              <a:ea typeface="Times New Roman"/>
              <a:cs typeface="Times New Roman"/>
              <a:sym typeface="Times New Roman"/>
            </a:endParaRPr>
          </a:p>
        </p:txBody>
      </p:sp>
      <p:sp>
        <p:nvSpPr>
          <p:cNvPr id="130" name="Google Shape;130;p17: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31" name="Google Shape;131;p17: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32" name="Google Shape;132;p17: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9: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8</a:t>
            </a:fld>
            <a:endParaRPr sz="1200">
              <a:solidFill>
                <a:srgbClr val="000000"/>
              </a:solidFill>
              <a:latin typeface="Times New Roman"/>
              <a:ea typeface="Times New Roman"/>
              <a:cs typeface="Times New Roman"/>
              <a:sym typeface="Times New Roman"/>
            </a:endParaRPr>
          </a:p>
        </p:txBody>
      </p:sp>
      <p:sp>
        <p:nvSpPr>
          <p:cNvPr id="138" name="Google Shape;138;p19: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8</a:t>
            </a:fld>
            <a:endParaRPr sz="1200">
              <a:solidFill>
                <a:srgbClr val="000000"/>
              </a:solidFill>
              <a:latin typeface="Times New Roman"/>
              <a:ea typeface="Times New Roman"/>
              <a:cs typeface="Times New Roman"/>
              <a:sym typeface="Times New Roman"/>
            </a:endParaRPr>
          </a:p>
        </p:txBody>
      </p:sp>
      <p:sp>
        <p:nvSpPr>
          <p:cNvPr id="139" name="Google Shape;139;p19: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0" name="Google Shape;140;p19: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41" name="Google Shape;141;p19: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1:notes"/>
          <p:cNvSpPr txBox="1">
            <a:spLocks noGrp="1"/>
          </p:cNvSpPr>
          <p:nvPr>
            <p:ph type="sldNum" idx="12"/>
          </p:nvPr>
        </p:nvSpPr>
        <p:spPr>
          <a:xfrm>
            <a:off x="3886200" y="8686800"/>
            <a:ext cx="2970213" cy="455613"/>
          </a:xfrm>
          <a:prstGeom prst="rect">
            <a:avLst/>
          </a:prstGeom>
          <a:noFill/>
          <a:ln>
            <a:noFill/>
          </a:ln>
        </p:spPr>
        <p:txBody>
          <a:bodyPr spcFirstLastPara="1" wrap="square" lIns="90000" tIns="46800" rIns="90000" bIns="46800" anchor="b" anchorCtr="0">
            <a:noAutofit/>
          </a:bodyPr>
          <a:lstStyle/>
          <a:p>
            <a:pPr marL="0" marR="0" lvl="0" indent="0" algn="r" rtl="0">
              <a:lnSpc>
                <a:spcPct val="93000"/>
              </a:lnSpc>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9</a:t>
            </a:fld>
            <a:endParaRPr sz="1200">
              <a:solidFill>
                <a:srgbClr val="000000"/>
              </a:solidFill>
              <a:latin typeface="Times New Roman"/>
              <a:ea typeface="Times New Roman"/>
              <a:cs typeface="Times New Roman"/>
              <a:sym typeface="Times New Roman"/>
            </a:endParaRPr>
          </a:p>
        </p:txBody>
      </p:sp>
      <p:sp>
        <p:nvSpPr>
          <p:cNvPr id="147" name="Google Shape;147;p21:notes"/>
          <p:cNvSpPr txBox="1"/>
          <p:nvPr/>
        </p:nvSpPr>
        <p:spPr>
          <a:xfrm>
            <a:off x="3886200" y="8686800"/>
            <a:ext cx="2971800" cy="457200"/>
          </a:xfrm>
          <a:prstGeom prst="rect">
            <a:avLst/>
          </a:prstGeom>
          <a:noFill/>
          <a:ln>
            <a:noFill/>
          </a:ln>
        </p:spPr>
        <p:txBody>
          <a:bodyPr spcFirstLastPara="1" wrap="square" lIns="90000" tIns="46800" rIns="90000" bIns="46800" anchor="b" anchorCtr="0">
            <a:noAutofit/>
          </a:bodyPr>
          <a:lstStyle/>
          <a:p>
            <a:pPr marL="0" marR="0" lvl="0" indent="0" algn="r" rtl="0">
              <a:spcBef>
                <a:spcPts val="0"/>
              </a:spcBef>
              <a:spcAft>
                <a:spcPts val="0"/>
              </a:spcAft>
              <a:buNone/>
            </a:pPr>
            <a:fld id="{00000000-1234-1234-1234-123412341234}" type="slidenum">
              <a:rPr lang="es-ES" sz="1200">
                <a:solidFill>
                  <a:srgbClr val="000000"/>
                </a:solidFill>
                <a:latin typeface="Times New Roman"/>
                <a:ea typeface="Times New Roman"/>
                <a:cs typeface="Times New Roman"/>
                <a:sym typeface="Times New Roman"/>
              </a:rPr>
              <a:t>9</a:t>
            </a:fld>
            <a:endParaRPr sz="1200">
              <a:solidFill>
                <a:srgbClr val="000000"/>
              </a:solidFill>
              <a:latin typeface="Times New Roman"/>
              <a:ea typeface="Times New Roman"/>
              <a:cs typeface="Times New Roman"/>
              <a:sym typeface="Times New Roman"/>
            </a:endParaRPr>
          </a:p>
        </p:txBody>
      </p:sp>
      <p:sp>
        <p:nvSpPr>
          <p:cNvPr id="148" name="Google Shape;148;p21:notes"/>
          <p:cNvSpPr txBox="1"/>
          <p:nvPr/>
        </p:nvSpPr>
        <p:spPr>
          <a:xfrm>
            <a:off x="1143000" y="685800"/>
            <a:ext cx="4572000" cy="3429000"/>
          </a:xfrm>
          <a:prstGeom prst="rect">
            <a:avLst/>
          </a:prstGeom>
          <a:solidFill>
            <a:srgbClr val="FFFFFF"/>
          </a:solidFill>
          <a:ln w="9525" cap="flat" cmpd="sng">
            <a:solidFill>
              <a:srgbClr val="00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49" name="Google Shape;149;p21:notes"/>
          <p:cNvSpPr txBox="1">
            <a:spLocks noGrp="1"/>
          </p:cNvSpPr>
          <p:nvPr>
            <p:ph type="body" idx="1"/>
          </p:nvPr>
        </p:nvSpPr>
        <p:spPr>
          <a:xfrm>
            <a:off x="914400" y="4343400"/>
            <a:ext cx="5029200" cy="4208463"/>
          </a:xfrm>
          <a:prstGeom prst="rect">
            <a:avLst/>
          </a:prstGeom>
          <a:noFill/>
          <a:ln>
            <a:noFill/>
          </a:ln>
        </p:spPr>
        <p:txBody>
          <a:bodyPr spcFirstLastPara="1" wrap="square" lIns="90000" tIns="57375" rIns="90000" bIns="46800" anchor="t" anchorCtr="0">
            <a:noAutofit/>
          </a:bodyPr>
          <a:lstStyle/>
          <a:p>
            <a:pPr marL="0" marR="0" lvl="0" indent="0" algn="l" rtl="0">
              <a:lnSpc>
                <a:spcPct val="93000"/>
              </a:lnSpc>
              <a:spcBef>
                <a:spcPts val="0"/>
              </a:spcBef>
              <a:spcAft>
                <a:spcPts val="0"/>
              </a:spcAft>
              <a:buNone/>
            </a:pPr>
            <a:endParaRPr sz="1200" b="0" i="0" u="none" strike="noStrike" cap="none">
              <a:solidFill>
                <a:srgbClr val="000000"/>
              </a:solidFill>
              <a:latin typeface="Times New Roman"/>
              <a:ea typeface="Times New Roman"/>
              <a:cs typeface="Times New Roman"/>
              <a:sym typeface="Times New Roman"/>
            </a:endParaRPr>
          </a:p>
        </p:txBody>
      </p:sp>
      <p:sp>
        <p:nvSpPr>
          <p:cNvPr id="150" name="Google Shape;150;p21:notes"/>
          <p:cNvSpPr>
            <a:spLocks noGrp="1" noRot="1" noChangeAspect="1"/>
          </p:cNvSpPr>
          <p:nvPr>
            <p:ph type="sldImg" idx="2"/>
          </p:nvPr>
        </p:nvSpPr>
        <p:spPr>
          <a:xfrm>
            <a:off x="1143000" y="685800"/>
            <a:ext cx="4570413" cy="34274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L="0" marR="0" lvl="0" indent="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15" name="Google Shape;15;p2"/>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L="0" marR="0" lvl="0" indent="0" algn="l" rtl="0">
              <a:lnSpc>
                <a:spcPct val="93000"/>
              </a:lnSpc>
              <a:spcBef>
                <a:spcPts val="0"/>
              </a:spcBef>
              <a:spcAft>
                <a:spcPts val="0"/>
              </a:spcAft>
              <a:buSzPts val="1400"/>
              <a:buNone/>
              <a:defRPr sz="2000" b="1"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52" name="Google Shape;52;p11"/>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L="0" marR="0" lvl="0" indent="0" algn="l" rtl="0">
              <a:lnSpc>
                <a:spcPct val="93000"/>
              </a:lnSpc>
              <a:spcBef>
                <a:spcPts val="800"/>
              </a:spcBef>
              <a:spcAft>
                <a:spcPts val="0"/>
              </a:spcAft>
              <a:buClr>
                <a:srgbClr val="000000"/>
              </a:buClr>
              <a:buSzPts val="1400"/>
              <a:buFont typeface="Times New Roman"/>
              <a:buNone/>
              <a:defRPr sz="3200" b="0" i="0" u="none" strike="noStrike" cap="none">
                <a:solidFill>
                  <a:srgbClr val="000000"/>
                </a:solidFill>
                <a:latin typeface="Times New Roman"/>
                <a:ea typeface="Times New Roman"/>
                <a:cs typeface="Times New Roman"/>
                <a:sym typeface="Times New Roman"/>
              </a:defRPr>
            </a:lvl1pPr>
            <a:lvl2pPr marL="457200" marR="0" lvl="1" indent="0" algn="l" rtl="0">
              <a:lnSpc>
                <a:spcPct val="93000"/>
              </a:lnSpc>
              <a:spcBef>
                <a:spcPts val="700"/>
              </a:spcBef>
              <a:spcAft>
                <a:spcPts val="0"/>
              </a:spcAft>
              <a:buClr>
                <a:srgbClr val="000000"/>
              </a:buClr>
              <a:buSzPts val="1400"/>
              <a:buFont typeface="Times New Roman"/>
              <a:buNone/>
              <a:defRPr sz="2800" b="0" i="0" u="none" strike="noStrike" cap="none">
                <a:solidFill>
                  <a:srgbClr val="000000"/>
                </a:solidFill>
                <a:latin typeface="Times New Roman"/>
                <a:ea typeface="Times New Roman"/>
                <a:cs typeface="Times New Roman"/>
                <a:sym typeface="Times New Roman"/>
              </a:defRPr>
            </a:lvl2pPr>
            <a:lvl3pPr marL="914400" marR="0" lvl="2" indent="0" algn="l" rtl="0">
              <a:lnSpc>
                <a:spcPct val="93000"/>
              </a:lnSpc>
              <a:spcBef>
                <a:spcPts val="600"/>
              </a:spcBef>
              <a:spcAft>
                <a:spcPts val="0"/>
              </a:spcAft>
              <a:buClr>
                <a:srgbClr val="000000"/>
              </a:buClr>
              <a:buSzPts val="1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L="1371600" marR="0" lvl="3" indent="0"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4pPr>
            <a:lvl5pPr marL="1828800" marR="0" lvl="4" indent="0"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5pPr>
            <a:lvl6pPr marL="2286000" marR="0" lvl="5" indent="0"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6pPr>
            <a:lvl7pPr marL="2743200" marR="0" lvl="6" indent="0"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7pPr>
            <a:lvl8pPr marL="3200400" marR="0" lvl="7" indent="0"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8pPr>
            <a:lvl9pPr marL="3657600" marR="0" lvl="8" indent="0" algn="l"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53" name="Google Shape;53;p11"/>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9pPr>
          </a:lstStyle>
          <a:p>
            <a:endParaRPr/>
          </a:p>
        </p:txBody>
      </p:sp>
      <p:sp>
        <p:nvSpPr>
          <p:cNvPr id="54" name="Google Shape;54;p11"/>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L="0" marR="0" lvl="0" indent="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57" name="Google Shape;57;p12"/>
          <p:cNvSpPr txBox="1">
            <a:spLocks noGrp="1"/>
          </p:cNvSpPr>
          <p:nvPr>
            <p:ph type="body" idx="1"/>
          </p:nvPr>
        </p:nvSpPr>
        <p:spPr>
          <a:xfrm rot="5400000">
            <a:off x="2582863" y="84138"/>
            <a:ext cx="3976688" cy="77708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58" name="Google Shape;58;p12"/>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rot="5400000">
            <a:off x="4738688" y="2239963"/>
            <a:ext cx="5494338" cy="1941513"/>
          </a:xfrm>
          <a:prstGeom prst="rect">
            <a:avLst/>
          </a:prstGeom>
          <a:noFill/>
          <a:ln>
            <a:noFill/>
          </a:ln>
        </p:spPr>
        <p:txBody>
          <a:bodyPr spcFirstLastPara="1" wrap="square" lIns="91425" tIns="91425" rIns="91425" bIns="91425" anchor="t" anchorCtr="0">
            <a:noAutofit/>
          </a:bodyPr>
          <a:lstStyle>
            <a:lvl1pPr marL="0" marR="0" lvl="0" indent="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61" name="Google Shape;61;p13"/>
          <p:cNvSpPr txBox="1">
            <a:spLocks noGrp="1"/>
          </p:cNvSpPr>
          <p:nvPr>
            <p:ph type="body" idx="1"/>
          </p:nvPr>
        </p:nvSpPr>
        <p:spPr>
          <a:xfrm rot="5400000">
            <a:off x="777081" y="372269"/>
            <a:ext cx="5494338" cy="5676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62" name="Google Shape;62;p13"/>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L="0" marR="0" lvl="0" indent="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18" name="Google Shape;18;p3"/>
          <p:cNvSpPr txBox="1">
            <a:spLocks noGrp="1"/>
          </p:cNvSpPr>
          <p:nvPr>
            <p:ph type="body" idx="1"/>
          </p:nvPr>
        </p:nvSpPr>
        <p:spPr>
          <a:xfrm>
            <a:off x="685800" y="1981200"/>
            <a:ext cx="7770813"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19" name="Google Shape;19;p3"/>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L="0" marR="0" lvl="0" indent="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2" name="Google Shape;22;p4"/>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3"/>
        <p:cNvGrpSpPr/>
        <p:nvPr/>
      </p:nvGrpSpPr>
      <p:grpSpPr>
        <a:xfrm>
          <a:off x="0" y="0"/>
          <a:ext cx="0" cy="0"/>
          <a:chOff x="0" y="0"/>
          <a:chExt cx="0" cy="0"/>
        </a:xfrm>
      </p:grpSpPr>
      <p:sp>
        <p:nvSpPr>
          <p:cNvPr id="24" name="Google Shape;24;p5"/>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t" anchorCtr="0">
            <a:noAutofit/>
          </a:bodyPr>
          <a:lstStyle>
            <a:lvl1pPr marL="0" marR="0" lvl="0" indent="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5" name="Google Shape;25;p5"/>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L="0" marR="0" lvl="0" indent="0" algn="ctr" rtl="0">
              <a:lnSpc>
                <a:spcPct val="93000"/>
              </a:lnSpc>
              <a:spcBef>
                <a:spcPts val="800"/>
              </a:spcBef>
              <a:spcAft>
                <a:spcPts val="0"/>
              </a:spcAft>
              <a:buClr>
                <a:srgbClr val="000000"/>
              </a:buClr>
              <a:buSzPts val="1400"/>
              <a:buFont typeface="Times New Roman"/>
              <a:buNone/>
              <a:defRPr sz="3200" b="0" i="0" u="none" strike="noStrike" cap="none">
                <a:solidFill>
                  <a:srgbClr val="000000"/>
                </a:solidFill>
                <a:latin typeface="Times New Roman"/>
                <a:ea typeface="Times New Roman"/>
                <a:cs typeface="Times New Roman"/>
                <a:sym typeface="Times New Roman"/>
              </a:defRPr>
            </a:lvl1pPr>
            <a:lvl2pPr marL="457200" marR="0" lvl="1" indent="0" algn="ctr" rtl="0">
              <a:lnSpc>
                <a:spcPct val="93000"/>
              </a:lnSpc>
              <a:spcBef>
                <a:spcPts val="700"/>
              </a:spcBef>
              <a:spcAft>
                <a:spcPts val="0"/>
              </a:spcAft>
              <a:buClr>
                <a:srgbClr val="000000"/>
              </a:buClr>
              <a:buSzPts val="1400"/>
              <a:buFont typeface="Times New Roman"/>
              <a:buNone/>
              <a:defRPr sz="2800" b="0" i="0" u="none" strike="noStrike" cap="none">
                <a:solidFill>
                  <a:srgbClr val="000000"/>
                </a:solidFill>
                <a:latin typeface="Times New Roman"/>
                <a:ea typeface="Times New Roman"/>
                <a:cs typeface="Times New Roman"/>
                <a:sym typeface="Times New Roman"/>
              </a:defRPr>
            </a:lvl2pPr>
            <a:lvl3pPr marL="914400" marR="0" lvl="2" indent="0" algn="ctr" rtl="0">
              <a:lnSpc>
                <a:spcPct val="93000"/>
              </a:lnSpc>
              <a:spcBef>
                <a:spcPts val="600"/>
              </a:spcBef>
              <a:spcAft>
                <a:spcPts val="0"/>
              </a:spcAft>
              <a:buClr>
                <a:srgbClr val="000000"/>
              </a:buClr>
              <a:buSzPts val="1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L="1371600" marR="0" lvl="3" indent="0"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4pPr>
            <a:lvl5pPr marL="1828800" marR="0" lvl="4" indent="0"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5pPr>
            <a:lvl6pPr marL="2286000" marR="0" lvl="5" indent="0"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6pPr>
            <a:lvl7pPr marL="2743200" marR="0" lvl="6" indent="0"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7pPr>
            <a:lvl8pPr marL="3200400" marR="0" lvl="7" indent="0"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8pPr>
            <a:lvl9pPr marL="3657600" marR="0" lvl="8" indent="0" algn="ctr" rtl="0">
              <a:lnSpc>
                <a:spcPct val="93000"/>
              </a:lnSpc>
              <a:spcBef>
                <a:spcPts val="5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26" name="Google Shape;26;p5"/>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L="0" marR="0" lvl="0" indent="0" algn="l" rtl="0">
              <a:lnSpc>
                <a:spcPct val="93000"/>
              </a:lnSpc>
              <a:spcBef>
                <a:spcPts val="0"/>
              </a:spcBef>
              <a:spcAft>
                <a:spcPts val="0"/>
              </a:spcAft>
              <a:buSzPts val="1400"/>
              <a:buNone/>
              <a:defRPr sz="4000" b="1"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29" name="Google Shape;29;p6"/>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0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6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9pPr>
          </a:lstStyle>
          <a:p>
            <a:endParaRPr/>
          </a:p>
        </p:txBody>
      </p:sp>
      <p:sp>
        <p:nvSpPr>
          <p:cNvPr id="30" name="Google Shape;30;p6"/>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685800" y="463550"/>
            <a:ext cx="7770813" cy="1433513"/>
          </a:xfrm>
          <a:prstGeom prst="rect">
            <a:avLst/>
          </a:prstGeom>
          <a:noFill/>
          <a:ln>
            <a:noFill/>
          </a:ln>
        </p:spPr>
        <p:txBody>
          <a:bodyPr spcFirstLastPara="1" wrap="square" lIns="91425" tIns="91425" rIns="91425" bIns="91425" anchor="t" anchorCtr="0">
            <a:noAutofit/>
          </a:bodyPr>
          <a:lstStyle>
            <a:lvl1pPr marL="0" marR="0" lvl="0" indent="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33" name="Google Shape;33;p7"/>
          <p:cNvSpPr txBox="1">
            <a:spLocks noGrp="1"/>
          </p:cNvSpPr>
          <p:nvPr>
            <p:ph type="body" idx="1"/>
          </p:nvPr>
        </p:nvSpPr>
        <p:spPr>
          <a:xfrm>
            <a:off x="685800" y="1981200"/>
            <a:ext cx="3808413"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9pPr>
          </a:lstStyle>
          <a:p>
            <a:endParaRPr/>
          </a:p>
        </p:txBody>
      </p:sp>
      <p:sp>
        <p:nvSpPr>
          <p:cNvPr id="34" name="Google Shape;34;p7"/>
          <p:cNvSpPr txBox="1">
            <a:spLocks noGrp="1"/>
          </p:cNvSpPr>
          <p:nvPr>
            <p:ph type="body" idx="2"/>
          </p:nvPr>
        </p:nvSpPr>
        <p:spPr>
          <a:xfrm>
            <a:off x="4646613" y="1981200"/>
            <a:ext cx="3810000" cy="39766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9pPr>
          </a:lstStyle>
          <a:p>
            <a:endParaRPr/>
          </a:p>
        </p:txBody>
      </p:sp>
      <p:sp>
        <p:nvSpPr>
          <p:cNvPr id="35" name="Google Shape;35;p7"/>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t" anchorCtr="0">
            <a:noAutofit/>
          </a:bodyPr>
          <a:lstStyle>
            <a:lvl1pPr marL="0" marR="0" lvl="0" indent="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38" name="Google Shape;38;p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400" b="1"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2000" b="1"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800" b="1"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9pPr>
          </a:lstStyle>
          <a:p>
            <a:endParaRPr/>
          </a:p>
        </p:txBody>
      </p:sp>
      <p:sp>
        <p:nvSpPr>
          <p:cNvPr id="39" name="Google Shape;39;p8"/>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9pPr>
          </a:lstStyle>
          <a:p>
            <a:endParaRPr/>
          </a:p>
        </p:txBody>
      </p:sp>
      <p:sp>
        <p:nvSpPr>
          <p:cNvPr id="40" name="Google Shape;40;p8"/>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2400" b="1"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2000" b="1"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800" b="1"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1600" b="1" i="0" u="none" strike="noStrike" cap="none">
                <a:solidFill>
                  <a:srgbClr val="000000"/>
                </a:solidFill>
                <a:latin typeface="Times New Roman"/>
                <a:ea typeface="Times New Roman"/>
                <a:cs typeface="Times New Roman"/>
                <a:sym typeface="Times New Roman"/>
              </a:defRPr>
            </a:lvl9pPr>
          </a:lstStyle>
          <a:p>
            <a:endParaRPr/>
          </a:p>
        </p:txBody>
      </p:sp>
      <p:sp>
        <p:nvSpPr>
          <p:cNvPr id="41" name="Google Shape;41;p8"/>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SzPts val="1400"/>
              <a:buNone/>
              <a:defRPr sz="18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SzPts val="1400"/>
              <a:buNone/>
              <a:defRPr sz="1600" b="0" i="0" u="none" strike="noStrike" cap="none">
                <a:solidFill>
                  <a:srgbClr val="000000"/>
                </a:solidFill>
                <a:latin typeface="Times New Roman"/>
                <a:ea typeface="Times New Roman"/>
                <a:cs typeface="Times New Roman"/>
                <a:sym typeface="Times New Roman"/>
              </a:defRPr>
            </a:lvl9pPr>
          </a:lstStyle>
          <a:p>
            <a:endParaRPr/>
          </a:p>
        </p:txBody>
      </p:sp>
      <p:sp>
        <p:nvSpPr>
          <p:cNvPr id="42" name="Google Shape;42;p8"/>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3"/>
        <p:cNvGrpSpPr/>
        <p:nvPr/>
      </p:nvGrpSpPr>
      <p:grpSpPr>
        <a:xfrm>
          <a:off x="0" y="0"/>
          <a:ext cx="0" cy="0"/>
          <a:chOff x="0" y="0"/>
          <a:chExt cx="0" cy="0"/>
        </a:xfrm>
      </p:grpSpPr>
      <p:sp>
        <p:nvSpPr>
          <p:cNvPr id="44" name="Google Shape;44;p9"/>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L="0" marR="0" lvl="0" indent="0" algn="l" rtl="0">
              <a:lnSpc>
                <a:spcPct val="93000"/>
              </a:lnSpc>
              <a:spcBef>
                <a:spcPts val="0"/>
              </a:spcBef>
              <a:spcAft>
                <a:spcPts val="0"/>
              </a:spcAft>
              <a:buSzPts val="1400"/>
              <a:buNone/>
              <a:defRPr sz="2000" b="1" i="0" u="none" strike="noStrike" cap="none">
                <a:solidFill>
                  <a:srgbClr val="000000"/>
                </a:solidFill>
                <a:latin typeface="Times New Roman"/>
                <a:ea typeface="Times New Roman"/>
                <a:cs typeface="Times New Roman"/>
                <a:sym typeface="Times New Roman"/>
              </a:defRPr>
            </a:lvl1pPr>
            <a:lvl2pPr marL="742950" marR="0" lvl="1" indent="-28575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2pPr>
            <a:lvl3pPr marL="1143000" marR="0" lvl="2"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3pPr>
            <a:lvl4pPr marL="1600200" marR="0" lvl="3"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4pPr>
            <a:lvl5pPr marL="2057400" marR="0" lvl="4"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5pPr>
            <a:lvl6pPr marL="2514600" marR="0" lvl="5"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6pPr>
            <a:lvl7pPr marL="2971800" marR="0" lvl="6"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7pPr>
            <a:lvl8pPr marL="3429000" marR="0" lvl="7"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8pPr>
            <a:lvl9pPr marL="3886200" marR="0" lvl="8" indent="-228600" algn="ctr" rtl="0">
              <a:lnSpc>
                <a:spcPct val="93000"/>
              </a:lnSpc>
              <a:spcBef>
                <a:spcPts val="0"/>
              </a:spcBef>
              <a:spcAft>
                <a:spcPts val="0"/>
              </a:spcAft>
              <a:buSzPts val="1400"/>
              <a:buNone/>
              <a:defRPr sz="4000" b="0" i="0" u="none" strike="noStrike" cap="none">
                <a:solidFill>
                  <a:srgbClr val="000000"/>
                </a:solidFill>
                <a:latin typeface="Times New Roman"/>
                <a:ea typeface="Times New Roman"/>
                <a:cs typeface="Times New Roman"/>
                <a:sym typeface="Times New Roman"/>
              </a:defRPr>
            </a:lvl9pPr>
          </a:lstStyle>
          <a:p>
            <a:endParaRPr/>
          </a:p>
        </p:txBody>
      </p:sp>
      <p:sp>
        <p:nvSpPr>
          <p:cNvPr id="47" name="Google Shape;47;p10"/>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SzPts val="1400"/>
              <a:buNone/>
              <a:defRPr sz="32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SzPts val="1400"/>
              <a:buNone/>
              <a:defRPr sz="28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SzPts val="1400"/>
              <a:buNone/>
              <a:defRPr sz="2000" b="0" i="0" u="none" strike="noStrike" cap="none">
                <a:solidFill>
                  <a:srgbClr val="000000"/>
                </a:solidFill>
                <a:latin typeface="Times New Roman"/>
                <a:ea typeface="Times New Roman"/>
                <a:cs typeface="Times New Roman"/>
                <a:sym typeface="Times New Roman"/>
              </a:defRPr>
            </a:lvl9pPr>
          </a:lstStyle>
          <a:p>
            <a:endParaRPr/>
          </a:p>
        </p:txBody>
      </p:sp>
      <p:sp>
        <p:nvSpPr>
          <p:cNvPr id="48" name="Google Shape;48;p10"/>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3000"/>
              </a:lnSpc>
              <a:spcBef>
                <a:spcPts val="80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L="914400" marR="0" lvl="1" indent="-228600" algn="l" rtl="0">
              <a:lnSpc>
                <a:spcPct val="93000"/>
              </a:lnSpc>
              <a:spcBef>
                <a:spcPts val="700"/>
              </a:spcBef>
              <a:spcAft>
                <a:spcPts val="0"/>
              </a:spcAft>
              <a:buClr>
                <a:srgbClr val="000000"/>
              </a:buClr>
              <a:buSzPts val="1400"/>
              <a:buFont typeface="Times New Roman"/>
              <a:buNone/>
              <a:defRPr sz="1200" b="0" i="0" u="none" strike="noStrike" cap="none">
                <a:solidFill>
                  <a:srgbClr val="000000"/>
                </a:solidFill>
                <a:latin typeface="Times New Roman"/>
                <a:ea typeface="Times New Roman"/>
                <a:cs typeface="Times New Roman"/>
                <a:sym typeface="Times New Roman"/>
              </a:defRPr>
            </a:lvl2pPr>
            <a:lvl3pPr marL="1371600" marR="0" lvl="2" indent="-228600" algn="l" rtl="0">
              <a:lnSpc>
                <a:spcPct val="93000"/>
              </a:lnSpc>
              <a:spcBef>
                <a:spcPts val="600"/>
              </a:spcBef>
              <a:spcAft>
                <a:spcPts val="0"/>
              </a:spcAft>
              <a:buClr>
                <a:srgbClr val="000000"/>
              </a:buClr>
              <a:buSzPts val="1400"/>
              <a:buFont typeface="Times New Roman"/>
              <a:buNone/>
              <a:defRPr sz="1000" b="0" i="0" u="none" strike="noStrike" cap="none">
                <a:solidFill>
                  <a:srgbClr val="000000"/>
                </a:solidFill>
                <a:latin typeface="Times New Roman"/>
                <a:ea typeface="Times New Roman"/>
                <a:cs typeface="Times New Roman"/>
                <a:sym typeface="Times New Roman"/>
              </a:defRPr>
            </a:lvl3pPr>
            <a:lvl4pPr marL="1828800" marR="0" lvl="3"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4pPr>
            <a:lvl5pPr marL="2286000" marR="0" lvl="4"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5pPr>
            <a:lvl6pPr marL="2743200" marR="0" lvl="5"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6pPr>
            <a:lvl7pPr marL="3200400" marR="0" lvl="6"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7pPr>
            <a:lvl8pPr marL="3657600" marR="0" lvl="7"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8pPr>
            <a:lvl9pPr marL="4114800" marR="0" lvl="8" indent="-228600" algn="l" rtl="0">
              <a:lnSpc>
                <a:spcPct val="93000"/>
              </a:lnSpc>
              <a:spcBef>
                <a:spcPts val="500"/>
              </a:spcBef>
              <a:spcAft>
                <a:spcPts val="0"/>
              </a:spcAft>
              <a:buClr>
                <a:srgbClr val="000000"/>
              </a:buClr>
              <a:buSzPts val="1400"/>
              <a:buFont typeface="Times New Roman"/>
              <a:buNone/>
              <a:defRPr sz="900" b="0" i="0" u="none" strike="noStrike" cap="none">
                <a:solidFill>
                  <a:srgbClr val="000000"/>
                </a:solidFill>
                <a:latin typeface="Times New Roman"/>
                <a:ea typeface="Times New Roman"/>
                <a:cs typeface="Times New Roman"/>
                <a:sym typeface="Times New Roman"/>
              </a:defRPr>
            </a:lvl9pPr>
          </a:lstStyle>
          <a:p>
            <a:endParaRPr/>
          </a:p>
        </p:txBody>
      </p:sp>
      <p:sp>
        <p:nvSpPr>
          <p:cNvPr id="49" name="Google Shape;49;p10"/>
          <p:cNvSpPr txBox="1">
            <a:spLocks noGrp="1"/>
          </p:cNvSpPr>
          <p:nvPr>
            <p:ph type="sldNum" idx="12"/>
          </p:nvPr>
        </p:nvSpPr>
        <p:spPr>
          <a:xfrm>
            <a:off x="6553200" y="6248400"/>
            <a:ext cx="1903413" cy="45561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2400">
                <a:solidFill>
                  <a:schemeClr val="lt1"/>
                </a:solidFill>
                <a:latin typeface="Times New Roman"/>
                <a:ea typeface="Times New Roman"/>
                <a:cs typeface="Times New Roman"/>
                <a:sym typeface="Times New Roman"/>
              </a:defRPr>
            </a:lvl1pPr>
            <a:lvl2pPr marL="0" marR="0" lvl="1" indent="0" algn="l" rtl="0">
              <a:spcBef>
                <a:spcPts val="0"/>
              </a:spcBef>
              <a:spcAft>
                <a:spcPts val="0"/>
              </a:spcAft>
              <a:buNone/>
              <a:defRPr sz="2400">
                <a:solidFill>
                  <a:schemeClr val="lt1"/>
                </a:solidFill>
                <a:latin typeface="Times New Roman"/>
                <a:ea typeface="Times New Roman"/>
                <a:cs typeface="Times New Roman"/>
                <a:sym typeface="Times New Roman"/>
              </a:defRPr>
            </a:lvl2pPr>
            <a:lvl3pPr marL="0" marR="0" lvl="2" indent="0" algn="l" rtl="0">
              <a:spcBef>
                <a:spcPts val="0"/>
              </a:spcBef>
              <a:spcAft>
                <a:spcPts val="0"/>
              </a:spcAft>
              <a:buNone/>
              <a:defRPr sz="2400">
                <a:solidFill>
                  <a:schemeClr val="lt1"/>
                </a:solidFill>
                <a:latin typeface="Times New Roman"/>
                <a:ea typeface="Times New Roman"/>
                <a:cs typeface="Times New Roman"/>
                <a:sym typeface="Times New Roman"/>
              </a:defRPr>
            </a:lvl3pPr>
            <a:lvl4pPr marL="0" marR="0" lvl="3" indent="0" algn="l" rtl="0">
              <a:spcBef>
                <a:spcPts val="0"/>
              </a:spcBef>
              <a:spcAft>
                <a:spcPts val="0"/>
              </a:spcAft>
              <a:buNone/>
              <a:defRPr sz="2400">
                <a:solidFill>
                  <a:schemeClr val="lt1"/>
                </a:solidFill>
                <a:latin typeface="Times New Roman"/>
                <a:ea typeface="Times New Roman"/>
                <a:cs typeface="Times New Roman"/>
                <a:sym typeface="Times New Roman"/>
              </a:defRPr>
            </a:lvl4pPr>
            <a:lvl5pPr marL="0" marR="0" lvl="4" indent="0" algn="l" rtl="0">
              <a:spcBef>
                <a:spcPts val="0"/>
              </a:spcBef>
              <a:spcAft>
                <a:spcPts val="0"/>
              </a:spcAft>
              <a:buNone/>
              <a:defRPr sz="2400">
                <a:solidFill>
                  <a:schemeClr val="lt1"/>
                </a:solidFill>
                <a:latin typeface="Times New Roman"/>
                <a:ea typeface="Times New Roman"/>
                <a:cs typeface="Times New Roman"/>
                <a:sym typeface="Times New Roman"/>
              </a:defRPr>
            </a:lvl5pPr>
            <a:lvl6pPr marL="0" marR="0" lvl="5" indent="0" algn="l" rtl="0">
              <a:spcBef>
                <a:spcPts val="0"/>
              </a:spcBef>
              <a:spcAft>
                <a:spcPts val="0"/>
              </a:spcAft>
              <a:buNone/>
              <a:defRPr sz="2400">
                <a:solidFill>
                  <a:schemeClr val="lt1"/>
                </a:solidFill>
                <a:latin typeface="Times New Roman"/>
                <a:ea typeface="Times New Roman"/>
                <a:cs typeface="Times New Roman"/>
                <a:sym typeface="Times New Roman"/>
              </a:defRPr>
            </a:lvl6pPr>
            <a:lvl7pPr marL="0" marR="0" lvl="6" indent="0" algn="l" rtl="0">
              <a:spcBef>
                <a:spcPts val="0"/>
              </a:spcBef>
              <a:spcAft>
                <a:spcPts val="0"/>
              </a:spcAft>
              <a:buNone/>
              <a:defRPr sz="2400">
                <a:solidFill>
                  <a:schemeClr val="lt1"/>
                </a:solidFill>
                <a:latin typeface="Times New Roman"/>
                <a:ea typeface="Times New Roman"/>
                <a:cs typeface="Times New Roman"/>
                <a:sym typeface="Times New Roman"/>
              </a:defRPr>
            </a:lvl7pPr>
            <a:lvl8pPr marL="0" marR="0" lvl="7" indent="0" algn="l" rtl="0">
              <a:spcBef>
                <a:spcPts val="0"/>
              </a:spcBef>
              <a:spcAft>
                <a:spcPts val="0"/>
              </a:spcAft>
              <a:buNone/>
              <a:defRPr sz="2400">
                <a:solidFill>
                  <a:schemeClr val="lt1"/>
                </a:solidFill>
                <a:latin typeface="Times New Roman"/>
                <a:ea typeface="Times New Roman"/>
                <a:cs typeface="Times New Roman"/>
                <a:sym typeface="Times New Roman"/>
              </a:defRPr>
            </a:lvl8pPr>
            <a:lvl9pPr marL="0" marR="0" lvl="8" indent="0" algn="l" rtl="0">
              <a:spcBef>
                <a:spcPts val="0"/>
              </a:spcBef>
              <a:spcAft>
                <a:spcPts val="0"/>
              </a:spcAft>
              <a:buNone/>
              <a:defRPr sz="2400">
                <a:solidFill>
                  <a:schemeClr val="lt1"/>
                </a:solidFill>
                <a:latin typeface="Times New Roman"/>
                <a:ea typeface="Times New Roman"/>
                <a:cs typeface="Times New Roman"/>
                <a:sym typeface="Times New Roman"/>
              </a:defRPr>
            </a:lvl9pPr>
          </a:lstStyle>
          <a:p>
            <a:pPr marL="0" lvl="0" indent="0" algn="l"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1"/>
          <p:cNvSpPr/>
          <p:nvPr/>
        </p:nvSpPr>
        <p:spPr>
          <a:xfrm>
            <a:off x="0" y="0"/>
            <a:ext cx="9144000" cy="790789"/>
          </a:xfrm>
          <a:prstGeom prst="rect">
            <a:avLst/>
          </a:prstGeom>
          <a:solidFill>
            <a:srgbClr val="F6CD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2" name="Google Shape;12;p1"/>
          <p:cNvSpPr txBox="1"/>
          <p:nvPr/>
        </p:nvSpPr>
        <p:spPr>
          <a:xfrm>
            <a:off x="467234" y="112754"/>
            <a:ext cx="8170596" cy="678033"/>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3000" i="1">
                <a:solidFill>
                  <a:srgbClr val="000000"/>
                </a:solidFill>
                <a:latin typeface="Arial"/>
                <a:ea typeface="Arial"/>
                <a:cs typeface="Arial"/>
                <a:sym typeface="Arial"/>
              </a:rPr>
              <a:t>Ciclo de gestión de los datos: Ecoinformática</a:t>
            </a:r>
            <a:endParaRPr sz="3000" i="1">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p:nvPr/>
        </p:nvSpPr>
        <p:spPr>
          <a:xfrm>
            <a:off x="457200" y="1898083"/>
            <a:ext cx="7894638" cy="2454275"/>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endParaRPr/>
          </a:p>
          <a:p>
            <a:pPr marL="0" marR="0" lvl="0" indent="0" algn="ctr" rtl="0">
              <a:spcBef>
                <a:spcPts val="850"/>
              </a:spcBef>
              <a:spcAft>
                <a:spcPts val="0"/>
              </a:spcAft>
              <a:buNone/>
            </a:pPr>
            <a:r>
              <a:rPr lang="es-ES" sz="2800">
                <a:solidFill>
                  <a:srgbClr val="000000"/>
                </a:solidFill>
                <a:latin typeface="Arial"/>
                <a:ea typeface="Arial"/>
                <a:cs typeface="Arial"/>
                <a:sym typeface="Arial"/>
              </a:rPr>
              <a:t>LA ASIGNATURA:</a:t>
            </a:r>
            <a:endParaRPr/>
          </a:p>
          <a:p>
            <a:pPr marL="0" marR="0" lvl="0" indent="0" algn="ctr" rtl="0">
              <a:spcBef>
                <a:spcPts val="0"/>
              </a:spcBef>
              <a:spcAft>
                <a:spcPts val="0"/>
              </a:spcAft>
              <a:buNone/>
            </a:pPr>
            <a:r>
              <a:rPr lang="es-ES" sz="2800">
                <a:solidFill>
                  <a:srgbClr val="000000"/>
                </a:solidFill>
                <a:latin typeface="Arial"/>
                <a:ea typeface="Arial"/>
                <a:cs typeface="Arial"/>
                <a:sym typeface="Arial"/>
              </a:rPr>
              <a:t>INTRODUCCIÓN, OBJETIVOS, CONTENIDOS</a:t>
            </a:r>
            <a:endParaRPr/>
          </a:p>
          <a:p>
            <a:pPr marL="0" marR="0" lvl="0" indent="0" algn="ctr" rtl="0">
              <a:spcBef>
                <a:spcPts val="0"/>
              </a:spcBef>
              <a:spcAft>
                <a:spcPts val="0"/>
              </a:spcAft>
              <a:buNone/>
            </a:pPr>
            <a:r>
              <a:rPr lang="es-ES" sz="2800">
                <a:solidFill>
                  <a:srgbClr val="000000"/>
                </a:solidFill>
                <a:latin typeface="Arial"/>
                <a:ea typeface="Arial"/>
                <a:cs typeface="Arial"/>
                <a:sym typeface="Arial"/>
              </a:rPr>
              <a:t>Y PLAN DE TRABAJO</a:t>
            </a:r>
            <a:endParaRPr/>
          </a:p>
        </p:txBody>
      </p:sp>
      <p:pic>
        <p:nvPicPr>
          <p:cNvPr id="71" name="Google Shape;71;p14"/>
          <p:cNvPicPr preferRelativeResize="0"/>
          <p:nvPr/>
        </p:nvPicPr>
        <p:blipFill rotWithShape="1">
          <a:blip r:embed="rId3">
            <a:alphaModFix/>
          </a:blip>
          <a:srcRect/>
          <a:stretch/>
        </p:blipFill>
        <p:spPr>
          <a:xfrm>
            <a:off x="7794625" y="6234113"/>
            <a:ext cx="1168400" cy="3921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3"/>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62" name="Google Shape;162;p23"/>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Y ADEMÁS…</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71" name="Google Shape;171;p24"/>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3200" b="0" i="0" u="none" strike="noStrike" cap="none">
                <a:solidFill>
                  <a:srgbClr val="000000"/>
                </a:solidFill>
                <a:latin typeface="Arial"/>
                <a:ea typeface="Arial"/>
                <a:cs typeface="Arial"/>
                <a:sym typeface="Arial"/>
              </a:rPr>
              <a:t>DEFORESTACIÓN, CAMBIOS DE USO</a:t>
            </a: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5"/>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80" name="Google Shape;180;p25"/>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CAMBIO CLIMÁTICO</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89" name="Google Shape;189;p26"/>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CONTAMINACIÓN</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7"/>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98" name="Google Shape;198;p27"/>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COMO RESULTADO</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685800" y="1058000"/>
            <a:ext cx="7772400" cy="152876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¡TENEMOS PROBLEMAS!</a:t>
            </a:r>
            <a:br>
              <a:rPr lang="es-ES" sz="4000" b="0" i="0" u="none" strike="noStrike" cap="none">
                <a:solidFill>
                  <a:srgbClr val="000000"/>
                </a:solidFill>
                <a:latin typeface="Arial"/>
                <a:ea typeface="Arial"/>
                <a:cs typeface="Arial"/>
                <a:sym typeface="Arial"/>
              </a:rPr>
            </a:br>
            <a:endParaRPr sz="4000" b="0" i="0" u="none" strike="noStrike" cap="none">
              <a:solidFill>
                <a:srgbClr val="000000"/>
              </a:solidFill>
              <a:latin typeface="Arial"/>
              <a:ea typeface="Arial"/>
              <a:cs typeface="Arial"/>
              <a:sym typeface="Arial"/>
            </a:endParaRPr>
          </a:p>
        </p:txBody>
      </p:sp>
      <p:sp>
        <p:nvSpPr>
          <p:cNvPr id="207" name="Google Shape;207;p28"/>
          <p:cNvSpPr txBox="1">
            <a:spLocks noGrp="1"/>
          </p:cNvSpPr>
          <p:nvPr>
            <p:ph type="body" idx="1"/>
          </p:nvPr>
        </p:nvSpPr>
        <p:spPr>
          <a:xfrm>
            <a:off x="709613" y="2026375"/>
            <a:ext cx="7772400" cy="4525962"/>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a:solidFill>
                  <a:srgbClr val="000000"/>
                </a:solidFill>
                <a:latin typeface="Times New Roman"/>
                <a:ea typeface="Times New Roman"/>
                <a:cs typeface="Times New Roman"/>
                <a:sym typeface="Times New Roman"/>
              </a:rPr>
              <a:t>Necesitamos combatir problemas NUMEROSOS y GRAVES</a:t>
            </a:r>
            <a:endParaRPr/>
          </a:p>
          <a:p>
            <a:pPr marL="341313" marR="0" lvl="0" indent="-341313" algn="l" rtl="0">
              <a:lnSpc>
                <a:spcPct val="93000"/>
              </a:lnSpc>
              <a:spcBef>
                <a:spcPts val="800"/>
              </a:spcBef>
              <a:spcAft>
                <a:spcPts val="0"/>
              </a:spcAft>
              <a:buClr>
                <a:srgbClr val="000000"/>
              </a:buClr>
              <a:buSzPts val="3200"/>
              <a:buFont typeface="Arial"/>
              <a:buChar char="•"/>
            </a:pPr>
            <a:r>
              <a:rPr lang="es-ES" sz="3200" b="0" i="0" u="none" strike="noStrike" cap="none">
                <a:solidFill>
                  <a:srgbClr val="000000"/>
                </a:solidFill>
                <a:latin typeface="Times New Roman"/>
                <a:ea typeface="Times New Roman"/>
                <a:cs typeface="Times New Roman"/>
                <a:sym typeface="Times New Roman"/>
              </a:rPr>
              <a:t>Hacen falta nuevas herramientas para analizarlos y encontrar soluciones</a:t>
            </a:r>
            <a:endParaRPr/>
          </a:p>
          <a:p>
            <a:pPr marL="341313" marR="0" lvl="0" indent="-341313" algn="l" rtl="0">
              <a:lnSpc>
                <a:spcPct val="93000"/>
              </a:lnSpc>
              <a:spcBef>
                <a:spcPts val="800"/>
              </a:spcBef>
              <a:spcAft>
                <a:spcPts val="0"/>
              </a:spcAft>
              <a:buClr>
                <a:srgbClr val="000000"/>
              </a:buClr>
              <a:buSzPts val="3200"/>
              <a:buFont typeface="Arial"/>
              <a:buChar char="•"/>
            </a:pPr>
            <a:r>
              <a:rPr lang="es-ES" sz="3200" b="0" i="0" u="none" strike="noStrike" cap="none">
                <a:solidFill>
                  <a:srgbClr val="000000"/>
                </a:solidFill>
                <a:latin typeface="Times New Roman"/>
                <a:ea typeface="Times New Roman"/>
                <a:cs typeface="Times New Roman"/>
                <a:sym typeface="Times New Roman"/>
              </a:rPr>
              <a:t>Y aquí es donde Ciencia y Tecnología pueden ir de la mano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9"/>
          <p:cNvPicPr preferRelativeResize="0"/>
          <p:nvPr/>
        </p:nvPicPr>
        <p:blipFill rotWithShape="1">
          <a:blip r:embed="rId3">
            <a:alphaModFix/>
          </a:blip>
          <a:srcRect/>
          <a:stretch/>
        </p:blipFill>
        <p:spPr>
          <a:xfrm>
            <a:off x="527050" y="2834192"/>
            <a:ext cx="2444750" cy="2160588"/>
          </a:xfrm>
          <a:prstGeom prst="rect">
            <a:avLst/>
          </a:prstGeom>
          <a:noFill/>
          <a:ln>
            <a:noFill/>
          </a:ln>
        </p:spPr>
      </p:pic>
      <p:sp>
        <p:nvSpPr>
          <p:cNvPr id="216" name="Google Shape;216;p29"/>
          <p:cNvSpPr txBox="1"/>
          <p:nvPr/>
        </p:nvSpPr>
        <p:spPr>
          <a:xfrm>
            <a:off x="714375" y="2272217"/>
            <a:ext cx="2833688" cy="455613"/>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2400">
                <a:solidFill>
                  <a:srgbClr val="000000"/>
                </a:solidFill>
                <a:latin typeface="Arial"/>
                <a:ea typeface="Arial"/>
                <a:cs typeface="Arial"/>
                <a:sym typeface="Arial"/>
              </a:rPr>
              <a:t>ENIAC (1946)</a:t>
            </a:r>
            <a:endParaRPr/>
          </a:p>
        </p:txBody>
      </p:sp>
      <p:sp>
        <p:nvSpPr>
          <p:cNvPr id="217" name="Google Shape;217;p29"/>
          <p:cNvSpPr txBox="1"/>
          <p:nvPr/>
        </p:nvSpPr>
        <p:spPr>
          <a:xfrm>
            <a:off x="4143375" y="2270630"/>
            <a:ext cx="4706938" cy="455612"/>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2400" dirty="0">
                <a:solidFill>
                  <a:srgbClr val="000000"/>
                </a:solidFill>
                <a:latin typeface="Arial"/>
                <a:ea typeface="Arial"/>
                <a:cs typeface="Arial"/>
                <a:sym typeface="Arial"/>
              </a:rPr>
              <a:t>Summit (2019)</a:t>
            </a:r>
            <a:endParaRPr dirty="0"/>
          </a:p>
        </p:txBody>
      </p:sp>
      <p:sp>
        <p:nvSpPr>
          <p:cNvPr id="218" name="Google Shape;218;p29"/>
          <p:cNvSpPr txBox="1"/>
          <p:nvPr/>
        </p:nvSpPr>
        <p:spPr>
          <a:xfrm>
            <a:off x="1023938" y="5344030"/>
            <a:ext cx="2293937" cy="460375"/>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2400">
                <a:solidFill>
                  <a:srgbClr val="000000"/>
                </a:solidFill>
                <a:latin typeface="Arial"/>
                <a:ea typeface="Arial"/>
                <a:cs typeface="Arial"/>
                <a:sym typeface="Arial"/>
              </a:rPr>
              <a:t>385 OPS</a:t>
            </a:r>
            <a:endParaRPr/>
          </a:p>
        </p:txBody>
      </p:sp>
      <p:sp>
        <p:nvSpPr>
          <p:cNvPr id="219" name="Google Shape;219;p29"/>
          <p:cNvSpPr/>
          <p:nvPr/>
        </p:nvSpPr>
        <p:spPr>
          <a:xfrm>
            <a:off x="2513013" y="3791455"/>
            <a:ext cx="873125" cy="349250"/>
          </a:xfrm>
          <a:prstGeom prst="rightArrow">
            <a:avLst>
              <a:gd name="adj1" fmla="val 50000"/>
              <a:gd name="adj2" fmla="val 62500"/>
            </a:avLst>
          </a:prstGeom>
          <a:solidFill>
            <a:srgbClr val="FFD32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220" name="Google Shape;220;p29"/>
          <p:cNvSpPr txBox="1"/>
          <p:nvPr/>
        </p:nvSpPr>
        <p:spPr>
          <a:xfrm>
            <a:off x="4351338" y="5310692"/>
            <a:ext cx="4687887" cy="1187450"/>
          </a:xfrm>
          <a:prstGeom prst="rect">
            <a:avLst/>
          </a:prstGeom>
          <a:noFill/>
          <a:ln>
            <a:noFill/>
          </a:ln>
        </p:spPr>
        <p:txBody>
          <a:bodyPr spcFirstLastPara="1" wrap="square" lIns="90000" tIns="45000" rIns="90000" bIns="45000" anchor="t" anchorCtr="0">
            <a:noAutofit/>
          </a:bodyPr>
          <a:lstStyle/>
          <a:p>
            <a:r>
              <a:rPr lang="es-ES" sz="2400" dirty="0">
                <a:solidFill>
                  <a:srgbClr val="000000"/>
                </a:solidFill>
                <a:latin typeface="Arial"/>
                <a:ea typeface="Arial"/>
                <a:cs typeface="Arial"/>
                <a:sym typeface="Arial"/>
              </a:rPr>
              <a:t>2.282.500 núcleos</a:t>
            </a:r>
            <a:endParaRPr dirty="0"/>
          </a:p>
          <a:p>
            <a:pPr marL="0" marR="0" lvl="0" indent="0" algn="l" rtl="0">
              <a:spcBef>
                <a:spcPts val="0"/>
              </a:spcBef>
              <a:spcAft>
                <a:spcPts val="0"/>
              </a:spcAft>
              <a:buNone/>
            </a:pPr>
            <a:r>
              <a:rPr lang="es-ES" sz="2400" dirty="0">
                <a:solidFill>
                  <a:srgbClr val="000000"/>
                </a:solidFill>
                <a:latin typeface="Arial"/>
                <a:ea typeface="Arial"/>
                <a:cs typeface="Arial"/>
                <a:sym typeface="Arial"/>
              </a:rPr>
              <a:t>122,3 </a:t>
            </a:r>
            <a:r>
              <a:rPr lang="es-ES" sz="2400" dirty="0" err="1">
                <a:solidFill>
                  <a:srgbClr val="000000"/>
                </a:solidFill>
                <a:latin typeface="Arial"/>
                <a:ea typeface="Arial"/>
                <a:cs typeface="Arial"/>
                <a:sym typeface="Arial"/>
              </a:rPr>
              <a:t>petaflops</a:t>
            </a:r>
            <a:endParaRPr dirty="0"/>
          </a:p>
        </p:txBody>
      </p:sp>
      <p:sp>
        <p:nvSpPr>
          <p:cNvPr id="222" name="Google Shape;222;p29"/>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a:solidFill>
                  <a:srgbClr val="000000"/>
                </a:solidFill>
                <a:latin typeface="Arial"/>
                <a:ea typeface="Arial"/>
                <a:cs typeface="Arial"/>
                <a:sym typeface="Arial"/>
              </a:rPr>
              <a:t>Capacidad computacional en aumento</a:t>
            </a:r>
            <a:endParaRPr sz="3200">
              <a:solidFill>
                <a:srgbClr val="000000"/>
              </a:solidFill>
              <a:latin typeface="Arial"/>
              <a:ea typeface="Arial"/>
              <a:cs typeface="Arial"/>
              <a:sym typeface="Arial"/>
            </a:endParaRPr>
          </a:p>
        </p:txBody>
      </p:sp>
      <p:pic>
        <p:nvPicPr>
          <p:cNvPr id="2" name="Imagen 1"/>
          <p:cNvPicPr>
            <a:picLocks noChangeAspect="1"/>
          </p:cNvPicPr>
          <p:nvPr/>
        </p:nvPicPr>
        <p:blipFill>
          <a:blip r:embed="rId4"/>
          <a:stretch>
            <a:fillRect/>
          </a:stretch>
        </p:blipFill>
        <p:spPr>
          <a:xfrm>
            <a:off x="3548063" y="2834192"/>
            <a:ext cx="4099390" cy="230795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0"/>
          <p:cNvPicPr preferRelativeResize="0"/>
          <p:nvPr/>
        </p:nvPicPr>
        <p:blipFill rotWithShape="1">
          <a:blip r:embed="rId3">
            <a:alphaModFix/>
          </a:blip>
          <a:srcRect/>
          <a:stretch/>
        </p:blipFill>
        <p:spPr>
          <a:xfrm>
            <a:off x="5103813" y="2766683"/>
            <a:ext cx="3484562" cy="2738437"/>
          </a:xfrm>
          <a:prstGeom prst="rect">
            <a:avLst/>
          </a:prstGeom>
          <a:noFill/>
          <a:ln>
            <a:noFill/>
          </a:ln>
        </p:spPr>
      </p:pic>
      <p:pic>
        <p:nvPicPr>
          <p:cNvPr id="231" name="Google Shape;231;p30"/>
          <p:cNvPicPr preferRelativeResize="0"/>
          <p:nvPr/>
        </p:nvPicPr>
        <p:blipFill rotWithShape="1">
          <a:blip r:embed="rId4">
            <a:alphaModFix/>
          </a:blip>
          <a:srcRect/>
          <a:stretch/>
        </p:blipFill>
        <p:spPr>
          <a:xfrm>
            <a:off x="190500" y="2560308"/>
            <a:ext cx="2444750" cy="2397125"/>
          </a:xfrm>
          <a:prstGeom prst="rect">
            <a:avLst/>
          </a:prstGeom>
          <a:noFill/>
          <a:ln>
            <a:noFill/>
          </a:ln>
        </p:spPr>
      </p:pic>
      <p:sp>
        <p:nvSpPr>
          <p:cNvPr id="232" name="Google Shape;232;p30"/>
          <p:cNvSpPr/>
          <p:nvPr/>
        </p:nvSpPr>
        <p:spPr>
          <a:xfrm>
            <a:off x="3992563" y="3901745"/>
            <a:ext cx="833437" cy="460375"/>
          </a:xfrm>
          <a:prstGeom prst="rightArrow">
            <a:avLst>
              <a:gd name="adj1" fmla="val 50000"/>
              <a:gd name="adj2" fmla="val 45259"/>
            </a:avLst>
          </a:prstGeom>
          <a:noFill/>
          <a:ln w="360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pic>
        <p:nvPicPr>
          <p:cNvPr id="233" name="Google Shape;233;p30"/>
          <p:cNvPicPr preferRelativeResize="0"/>
          <p:nvPr/>
        </p:nvPicPr>
        <p:blipFill rotWithShape="1">
          <a:blip r:embed="rId5">
            <a:alphaModFix/>
          </a:blip>
          <a:srcRect/>
          <a:stretch/>
        </p:blipFill>
        <p:spPr>
          <a:xfrm>
            <a:off x="2571750" y="4711370"/>
            <a:ext cx="1404938" cy="1198563"/>
          </a:xfrm>
          <a:prstGeom prst="rect">
            <a:avLst/>
          </a:prstGeom>
          <a:noFill/>
          <a:ln>
            <a:noFill/>
          </a:ln>
        </p:spPr>
      </p:pic>
      <p:pic>
        <p:nvPicPr>
          <p:cNvPr id="234" name="Google Shape;234;p30"/>
          <p:cNvPicPr preferRelativeResize="0"/>
          <p:nvPr/>
        </p:nvPicPr>
        <p:blipFill rotWithShape="1">
          <a:blip r:embed="rId6">
            <a:alphaModFix/>
          </a:blip>
          <a:srcRect/>
          <a:stretch/>
        </p:blipFill>
        <p:spPr>
          <a:xfrm>
            <a:off x="2944813" y="2187245"/>
            <a:ext cx="936625" cy="1571625"/>
          </a:xfrm>
          <a:prstGeom prst="rect">
            <a:avLst/>
          </a:prstGeom>
          <a:noFill/>
          <a:ln>
            <a:noFill/>
          </a:ln>
        </p:spPr>
      </p:pic>
      <p:sp>
        <p:nvSpPr>
          <p:cNvPr id="235" name="Google Shape;235;p30"/>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a:solidFill>
                  <a:srgbClr val="000000"/>
                </a:solidFill>
                <a:latin typeface="Arial"/>
                <a:ea typeface="Arial"/>
                <a:cs typeface="Arial"/>
                <a:sym typeface="Arial"/>
              </a:rPr>
              <a:t>Enormes cantidades de datos primarios</a:t>
            </a:r>
            <a:endParaRPr sz="320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a:stretch/>
        </p:blipFill>
        <p:spPr>
          <a:xfrm>
            <a:off x="5770563" y="2079625"/>
            <a:ext cx="2627312" cy="1762125"/>
          </a:xfrm>
          <a:prstGeom prst="rect">
            <a:avLst/>
          </a:prstGeom>
          <a:noFill/>
          <a:ln>
            <a:noFill/>
          </a:ln>
        </p:spPr>
      </p:pic>
      <p:pic>
        <p:nvPicPr>
          <p:cNvPr id="244" name="Google Shape;244;p31"/>
          <p:cNvPicPr preferRelativeResize="0"/>
          <p:nvPr/>
        </p:nvPicPr>
        <p:blipFill rotWithShape="1">
          <a:blip r:embed="rId4">
            <a:alphaModFix/>
          </a:blip>
          <a:srcRect/>
          <a:stretch/>
        </p:blipFill>
        <p:spPr>
          <a:xfrm>
            <a:off x="2992438" y="2286000"/>
            <a:ext cx="2389187" cy="1579563"/>
          </a:xfrm>
          <a:prstGeom prst="rect">
            <a:avLst/>
          </a:prstGeom>
          <a:noFill/>
          <a:ln>
            <a:noFill/>
          </a:ln>
        </p:spPr>
      </p:pic>
      <p:pic>
        <p:nvPicPr>
          <p:cNvPr id="245" name="Google Shape;245;p31"/>
          <p:cNvPicPr preferRelativeResize="0"/>
          <p:nvPr/>
        </p:nvPicPr>
        <p:blipFill rotWithShape="1">
          <a:blip r:embed="rId5">
            <a:alphaModFix/>
          </a:blip>
          <a:srcRect/>
          <a:stretch/>
        </p:blipFill>
        <p:spPr>
          <a:xfrm>
            <a:off x="5803900" y="4181475"/>
            <a:ext cx="2444750" cy="1589088"/>
          </a:xfrm>
          <a:prstGeom prst="rect">
            <a:avLst/>
          </a:prstGeom>
          <a:noFill/>
          <a:ln>
            <a:noFill/>
          </a:ln>
        </p:spPr>
      </p:pic>
      <p:pic>
        <p:nvPicPr>
          <p:cNvPr id="246" name="Google Shape;246;p31"/>
          <p:cNvPicPr preferRelativeResize="0"/>
          <p:nvPr/>
        </p:nvPicPr>
        <p:blipFill rotWithShape="1">
          <a:blip r:embed="rId6">
            <a:alphaModFix/>
          </a:blip>
          <a:srcRect/>
          <a:stretch/>
        </p:blipFill>
        <p:spPr>
          <a:xfrm>
            <a:off x="627063" y="2151063"/>
            <a:ext cx="1754187" cy="1619250"/>
          </a:xfrm>
          <a:prstGeom prst="rect">
            <a:avLst/>
          </a:prstGeom>
          <a:noFill/>
          <a:ln>
            <a:noFill/>
          </a:ln>
        </p:spPr>
      </p:pic>
      <p:pic>
        <p:nvPicPr>
          <p:cNvPr id="247" name="Google Shape;247;p31"/>
          <p:cNvPicPr preferRelativeResize="0"/>
          <p:nvPr/>
        </p:nvPicPr>
        <p:blipFill rotWithShape="1">
          <a:blip r:embed="rId7">
            <a:alphaModFix/>
          </a:blip>
          <a:srcRect/>
          <a:stretch/>
        </p:blipFill>
        <p:spPr>
          <a:xfrm>
            <a:off x="547688" y="4071938"/>
            <a:ext cx="1825625" cy="1547812"/>
          </a:xfrm>
          <a:prstGeom prst="rect">
            <a:avLst/>
          </a:prstGeom>
          <a:noFill/>
          <a:ln>
            <a:noFill/>
          </a:ln>
        </p:spPr>
      </p:pic>
      <p:pic>
        <p:nvPicPr>
          <p:cNvPr id="248" name="Google Shape;248;p31"/>
          <p:cNvPicPr preferRelativeResize="0"/>
          <p:nvPr/>
        </p:nvPicPr>
        <p:blipFill rotWithShape="1">
          <a:blip r:embed="rId8">
            <a:alphaModFix/>
          </a:blip>
          <a:srcRect/>
          <a:stretch/>
        </p:blipFill>
        <p:spPr>
          <a:xfrm>
            <a:off x="2984500" y="4032250"/>
            <a:ext cx="2428875" cy="1714500"/>
          </a:xfrm>
          <a:prstGeom prst="rect">
            <a:avLst/>
          </a:prstGeom>
          <a:noFill/>
          <a:ln>
            <a:noFill/>
          </a:ln>
        </p:spPr>
      </p:pic>
      <p:sp>
        <p:nvSpPr>
          <p:cNvPr id="249" name="Google Shape;249;p31"/>
          <p:cNvSpPr txBox="1"/>
          <p:nvPr/>
        </p:nvSpPr>
        <p:spPr>
          <a:xfrm>
            <a:off x="510186" y="1204967"/>
            <a:ext cx="7837327" cy="5847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3200">
                <a:solidFill>
                  <a:srgbClr val="000000"/>
                </a:solidFill>
                <a:latin typeface="Arial"/>
                <a:ea typeface="Arial"/>
                <a:cs typeface="Arial"/>
                <a:sym typeface="Arial"/>
              </a:rPr>
              <a:t>Datos + capacidad computacional..</a:t>
            </a:r>
            <a:endParaRPr sz="32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title"/>
          </p:nvPr>
        </p:nvSpPr>
        <p:spPr>
          <a:xfrm>
            <a:off x="382588" y="1079708"/>
            <a:ext cx="8601075" cy="928687"/>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¿QUÉ ES LA ECOINFORMÁTICA?</a:t>
            </a:r>
            <a:endParaRPr/>
          </a:p>
        </p:txBody>
      </p:sp>
      <p:sp>
        <p:nvSpPr>
          <p:cNvPr id="258" name="Google Shape;258;p32"/>
          <p:cNvSpPr txBox="1">
            <a:spLocks noGrp="1"/>
          </p:cNvSpPr>
          <p:nvPr>
            <p:ph type="body" idx="1"/>
          </p:nvPr>
        </p:nvSpPr>
        <p:spPr>
          <a:xfrm>
            <a:off x="709613" y="2081420"/>
            <a:ext cx="7772400" cy="4114800"/>
          </a:xfrm>
          <a:prstGeom prst="rect">
            <a:avLst/>
          </a:prstGeom>
          <a:noFill/>
          <a:ln>
            <a:noFill/>
          </a:ln>
        </p:spPr>
        <p:txBody>
          <a:bodyPr spcFirstLastPara="1" wrap="square" lIns="91425" tIns="69725" rIns="91425" bIns="45700" anchor="t" anchorCtr="0">
            <a:noAutofit/>
          </a:bodyPr>
          <a:lstStyle/>
          <a:p>
            <a:pPr marL="341313" marR="0" lvl="0" indent="-341313" algn="l" rtl="0">
              <a:lnSpc>
                <a:spcPct val="93000"/>
              </a:lnSpc>
              <a:spcBef>
                <a:spcPts val="0"/>
              </a:spcBef>
              <a:spcAft>
                <a:spcPts val="0"/>
              </a:spcAft>
              <a:buClr>
                <a:srgbClr val="000000"/>
              </a:buClr>
              <a:buSzPts val="2600"/>
              <a:buFont typeface="Arial"/>
              <a:buChar char="•"/>
            </a:pPr>
            <a:r>
              <a:rPr lang="es-ES" sz="2600" b="1" i="0" u="none" strike="noStrike" cap="none">
                <a:solidFill>
                  <a:srgbClr val="000000"/>
                </a:solidFill>
                <a:latin typeface="Times New Roman"/>
                <a:ea typeface="Times New Roman"/>
                <a:cs typeface="Times New Roman"/>
                <a:sym typeface="Times New Roman"/>
              </a:rPr>
              <a:t>Definición (Michener 2012)</a:t>
            </a:r>
            <a:r>
              <a:rPr lang="es-ES" sz="2600" b="0" i="0" u="none" strike="noStrike" cap="none">
                <a:solidFill>
                  <a:srgbClr val="000000"/>
                </a:solidFill>
                <a:latin typeface="Times New Roman"/>
                <a:ea typeface="Times New Roman"/>
                <a:cs typeface="Times New Roman"/>
                <a:sym typeface="Times New Roman"/>
              </a:rPr>
              <a:t>: marco de trabajo que permite a los científicos </a:t>
            </a:r>
            <a:r>
              <a:rPr lang="es-ES" sz="2600" b="1" i="0" u="none" strike="noStrike" cap="none">
                <a:solidFill>
                  <a:srgbClr val="000000"/>
                </a:solidFill>
                <a:latin typeface="Times New Roman"/>
                <a:ea typeface="Times New Roman"/>
                <a:cs typeface="Times New Roman"/>
                <a:sym typeface="Times New Roman"/>
              </a:rPr>
              <a:t>generar nuevo conocimiento</a:t>
            </a:r>
            <a:r>
              <a:rPr lang="es-ES" sz="2600" b="0" i="0" u="none" strike="noStrike" cap="none">
                <a:solidFill>
                  <a:srgbClr val="000000"/>
                </a:solidFill>
                <a:latin typeface="Times New Roman"/>
                <a:ea typeface="Times New Roman"/>
                <a:cs typeface="Times New Roman"/>
                <a:sym typeface="Times New Roman"/>
              </a:rPr>
              <a:t> mediante </a:t>
            </a:r>
            <a:r>
              <a:rPr lang="es-ES" sz="2600" b="1" i="0" u="none" strike="noStrike" cap="none">
                <a:solidFill>
                  <a:srgbClr val="000000"/>
                </a:solidFill>
                <a:latin typeface="Times New Roman"/>
                <a:ea typeface="Times New Roman"/>
                <a:cs typeface="Times New Roman"/>
                <a:sym typeface="Times New Roman"/>
              </a:rPr>
              <a:t>métodos y tecnologías innovadoras</a:t>
            </a:r>
            <a:r>
              <a:rPr lang="es-ES" sz="2600" b="0" i="0" u="none" strike="noStrike" cap="none">
                <a:solidFill>
                  <a:srgbClr val="000000"/>
                </a:solidFill>
                <a:latin typeface="Times New Roman"/>
                <a:ea typeface="Times New Roman"/>
                <a:cs typeface="Times New Roman"/>
                <a:sym typeface="Times New Roman"/>
              </a:rPr>
              <a:t> para adquirir, gestionar, integrar, analizar, visualizar y preservar </a:t>
            </a:r>
            <a:r>
              <a:rPr lang="es-ES" sz="2600" b="1" i="0" u="none" strike="noStrike" cap="none">
                <a:solidFill>
                  <a:srgbClr val="000000"/>
                </a:solidFill>
                <a:latin typeface="Times New Roman"/>
                <a:ea typeface="Times New Roman"/>
                <a:cs typeface="Times New Roman"/>
                <a:sym typeface="Times New Roman"/>
              </a:rPr>
              <a:t>información</a:t>
            </a:r>
            <a:r>
              <a:rPr lang="es-ES" sz="2600" b="0" i="0" u="none" strike="noStrike" cap="none">
                <a:solidFill>
                  <a:srgbClr val="000000"/>
                </a:solidFill>
                <a:latin typeface="Times New Roman"/>
                <a:ea typeface="Times New Roman"/>
                <a:cs typeface="Times New Roman"/>
                <a:sym typeface="Times New Roman"/>
              </a:rPr>
              <a:t> biológica, ambiental y socio-económica.</a:t>
            </a:r>
            <a:endParaRPr/>
          </a:p>
          <a:p>
            <a:pPr marL="341313" marR="0" lvl="0" indent="-341313" algn="l" rtl="0">
              <a:lnSpc>
                <a:spcPct val="93000"/>
              </a:lnSpc>
              <a:spcBef>
                <a:spcPts val="800"/>
              </a:spcBef>
              <a:spcAft>
                <a:spcPts val="0"/>
              </a:spcAft>
              <a:buClr>
                <a:srgbClr val="000000"/>
              </a:buClr>
              <a:buSzPts val="2800"/>
              <a:buFont typeface="Arial"/>
              <a:buChar char="•"/>
            </a:pPr>
            <a:r>
              <a:rPr lang="es-ES" sz="2800" b="0" i="0" u="none" strike="noStrike" cap="none">
                <a:solidFill>
                  <a:srgbClr val="000000"/>
                </a:solidFill>
                <a:latin typeface="Times New Roman"/>
                <a:ea typeface="Times New Roman"/>
                <a:cs typeface="Times New Roman"/>
                <a:sym typeface="Times New Roman"/>
              </a:rPr>
              <a:t>Definición: </a:t>
            </a:r>
            <a:r>
              <a:rPr lang="es-ES" sz="2800" b="1" i="0" u="none" strike="noStrike" cap="none">
                <a:solidFill>
                  <a:srgbClr val="000000"/>
                </a:solidFill>
                <a:latin typeface="Times New Roman"/>
                <a:ea typeface="Times New Roman"/>
                <a:cs typeface="Times New Roman"/>
                <a:sym typeface="Times New Roman"/>
              </a:rPr>
              <a:t>Integración de la Ciencia de la Información con la Ecología</a:t>
            </a:r>
            <a:endParaRPr sz="28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p:nvPr/>
        </p:nvSpPr>
        <p:spPr>
          <a:xfrm>
            <a:off x="457200" y="974725"/>
            <a:ext cx="3160865" cy="678743"/>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3600" u="sng">
                <a:solidFill>
                  <a:srgbClr val="000000"/>
                </a:solidFill>
                <a:latin typeface="Arial"/>
                <a:ea typeface="Arial"/>
                <a:cs typeface="Arial"/>
                <a:sym typeface="Arial"/>
              </a:rPr>
              <a:t>Profesores:</a:t>
            </a:r>
            <a:endParaRPr sz="2800">
              <a:solidFill>
                <a:srgbClr val="000000"/>
              </a:solidFill>
              <a:latin typeface="Arial"/>
              <a:ea typeface="Arial"/>
              <a:cs typeface="Arial"/>
              <a:sym typeface="Arial"/>
            </a:endParaRPr>
          </a:p>
        </p:txBody>
      </p:sp>
      <p:pic>
        <p:nvPicPr>
          <p:cNvPr id="80" name="Google Shape;80;p15"/>
          <p:cNvPicPr preferRelativeResize="0"/>
          <p:nvPr/>
        </p:nvPicPr>
        <p:blipFill rotWithShape="1">
          <a:blip r:embed="rId3">
            <a:alphaModFix/>
          </a:blip>
          <a:srcRect/>
          <a:stretch/>
        </p:blipFill>
        <p:spPr>
          <a:xfrm>
            <a:off x="7794625" y="6234113"/>
            <a:ext cx="1168400" cy="392112"/>
          </a:xfrm>
          <a:prstGeom prst="rect">
            <a:avLst/>
          </a:prstGeom>
          <a:noFill/>
          <a:ln>
            <a:noFill/>
          </a:ln>
        </p:spPr>
      </p:pic>
      <p:grpSp>
        <p:nvGrpSpPr>
          <p:cNvPr id="81" name="Google Shape;81;p15"/>
          <p:cNvGrpSpPr/>
          <p:nvPr/>
        </p:nvGrpSpPr>
        <p:grpSpPr>
          <a:xfrm>
            <a:off x="258672" y="1997071"/>
            <a:ext cx="2830322" cy="3964495"/>
            <a:chOff x="431292" y="1997071"/>
            <a:chExt cx="2830322" cy="3964495"/>
          </a:xfrm>
        </p:grpSpPr>
        <p:pic>
          <p:nvPicPr>
            <p:cNvPr id="82" name="Google Shape;82;p15"/>
            <p:cNvPicPr preferRelativeResize="0"/>
            <p:nvPr/>
          </p:nvPicPr>
          <p:blipFill rotWithShape="1">
            <a:blip r:embed="rId4">
              <a:alphaModFix/>
            </a:blip>
            <a:srcRect l="399" t="-856" r="32930" b="16977"/>
            <a:stretch/>
          </p:blipFill>
          <p:spPr>
            <a:xfrm>
              <a:off x="675134" y="1997071"/>
              <a:ext cx="2342639" cy="2416707"/>
            </a:xfrm>
            <a:prstGeom prst="rect">
              <a:avLst/>
            </a:prstGeom>
            <a:noFill/>
            <a:ln>
              <a:noFill/>
            </a:ln>
          </p:spPr>
        </p:pic>
        <p:sp>
          <p:nvSpPr>
            <p:cNvPr id="83" name="Google Shape;83;p15"/>
            <p:cNvSpPr txBox="1"/>
            <p:nvPr/>
          </p:nvSpPr>
          <p:spPr>
            <a:xfrm>
              <a:off x="431292" y="4884348"/>
              <a:ext cx="2830322"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a:solidFill>
                    <a:srgbClr val="000000"/>
                  </a:solidFill>
                  <a:latin typeface="Arial"/>
                  <a:ea typeface="Arial"/>
                  <a:cs typeface="Arial"/>
                  <a:sym typeface="Arial"/>
                </a:rPr>
                <a:t>Carmen Quesada Ochoa</a:t>
              </a:r>
              <a:endParaRPr/>
            </a:p>
            <a:p>
              <a:pPr marL="0" marR="0" lvl="0" indent="0" algn="l" rtl="0">
                <a:spcBef>
                  <a:spcPts val="0"/>
                </a:spcBef>
                <a:spcAft>
                  <a:spcPts val="0"/>
                </a:spcAft>
                <a:buNone/>
              </a:pPr>
              <a:r>
                <a:rPr lang="es-ES" sz="1600">
                  <a:solidFill>
                    <a:srgbClr val="000000"/>
                  </a:solidFill>
                  <a:latin typeface="Arial"/>
                  <a:ea typeface="Arial"/>
                  <a:cs typeface="Arial"/>
                  <a:sym typeface="Arial"/>
                </a:rPr>
                <a:t>Conservadora Herbario UGR</a:t>
              </a:r>
              <a:endParaRPr/>
            </a:p>
            <a:p>
              <a:pPr marL="0" marR="0" lvl="0" indent="0" algn="l" rtl="0">
                <a:spcBef>
                  <a:spcPts val="0"/>
                </a:spcBef>
                <a:spcAft>
                  <a:spcPts val="0"/>
                </a:spcAft>
                <a:buNone/>
              </a:pPr>
              <a:r>
                <a:rPr lang="es-ES" sz="1600">
                  <a:solidFill>
                    <a:srgbClr val="000000"/>
                  </a:solidFill>
                  <a:latin typeface="Arial"/>
                  <a:ea typeface="Arial"/>
                  <a:cs typeface="Arial"/>
                  <a:sym typeface="Arial"/>
                </a:rPr>
                <a:t>http://herbarium.ugr.es/</a:t>
              </a:r>
              <a:endParaRPr/>
            </a:p>
            <a:p>
              <a:pPr marL="0" marR="0" lvl="0" indent="0" algn="l" rtl="0">
                <a:spcBef>
                  <a:spcPts val="0"/>
                </a:spcBef>
                <a:spcAft>
                  <a:spcPts val="0"/>
                </a:spcAft>
                <a:buNone/>
              </a:pPr>
              <a:r>
                <a:rPr lang="es-ES" sz="1600">
                  <a:solidFill>
                    <a:srgbClr val="000000"/>
                  </a:solidFill>
                  <a:latin typeface="Arial"/>
                  <a:ea typeface="Arial"/>
                  <a:cs typeface="Arial"/>
                  <a:sym typeface="Arial"/>
                </a:rPr>
                <a:t>cquesada@ugr.es</a:t>
              </a:r>
              <a:endParaRPr sz="1600">
                <a:solidFill>
                  <a:srgbClr val="000000"/>
                </a:solidFill>
                <a:latin typeface="Arial"/>
                <a:ea typeface="Arial"/>
                <a:cs typeface="Arial"/>
                <a:sym typeface="Arial"/>
              </a:endParaRPr>
            </a:p>
          </p:txBody>
        </p:sp>
      </p:grpSp>
      <p:grpSp>
        <p:nvGrpSpPr>
          <p:cNvPr id="84" name="Google Shape;84;p15"/>
          <p:cNvGrpSpPr/>
          <p:nvPr/>
        </p:nvGrpSpPr>
        <p:grpSpPr>
          <a:xfrm>
            <a:off x="3187500" y="2021728"/>
            <a:ext cx="2842687" cy="4186059"/>
            <a:chOff x="3387093" y="2021728"/>
            <a:chExt cx="2842687" cy="4186059"/>
          </a:xfrm>
        </p:grpSpPr>
        <p:pic>
          <p:nvPicPr>
            <p:cNvPr id="85" name="Google Shape;85;p15" descr="magana.jpg"/>
            <p:cNvPicPr preferRelativeResize="0"/>
            <p:nvPr/>
          </p:nvPicPr>
          <p:blipFill rotWithShape="1">
            <a:blip r:embed="rId5">
              <a:alphaModFix/>
            </a:blip>
            <a:srcRect/>
            <a:stretch/>
          </p:blipFill>
          <p:spPr>
            <a:xfrm>
              <a:off x="3612412" y="2021728"/>
              <a:ext cx="2392049" cy="2392049"/>
            </a:xfrm>
            <a:prstGeom prst="rect">
              <a:avLst/>
            </a:prstGeom>
            <a:noFill/>
            <a:ln>
              <a:noFill/>
            </a:ln>
          </p:spPr>
        </p:pic>
        <p:sp>
          <p:nvSpPr>
            <p:cNvPr id="86" name="Google Shape;86;p15"/>
            <p:cNvSpPr txBox="1"/>
            <p:nvPr/>
          </p:nvSpPr>
          <p:spPr>
            <a:xfrm>
              <a:off x="3387093" y="4884348"/>
              <a:ext cx="284268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a:solidFill>
                    <a:srgbClr val="000000"/>
                  </a:solidFill>
                  <a:latin typeface="Arial"/>
                  <a:ea typeface="Arial"/>
                  <a:cs typeface="Arial"/>
                  <a:sym typeface="Arial"/>
                </a:rPr>
                <a:t>Pedro J. Magaña Redondo</a:t>
              </a:r>
              <a:endParaRPr/>
            </a:p>
            <a:p>
              <a:pPr marL="0" marR="0" lvl="0" indent="0" algn="l" rtl="0">
                <a:spcBef>
                  <a:spcPts val="0"/>
                </a:spcBef>
                <a:spcAft>
                  <a:spcPts val="0"/>
                </a:spcAft>
                <a:buNone/>
              </a:pPr>
              <a:r>
                <a:rPr lang="es-ES" sz="1600">
                  <a:solidFill>
                    <a:srgbClr val="000000"/>
                  </a:solidFill>
                  <a:latin typeface="Arial"/>
                  <a:ea typeface="Arial"/>
                  <a:cs typeface="Arial"/>
                  <a:sym typeface="Arial"/>
                </a:rPr>
                <a:t>Dinámica de fluidos ambientales sección marina. IISTA. UGR. pmagana@ugr.es</a:t>
              </a:r>
              <a:endParaRPr sz="1600">
                <a:solidFill>
                  <a:srgbClr val="000000"/>
                </a:solidFill>
                <a:latin typeface="Arial"/>
                <a:ea typeface="Arial"/>
                <a:cs typeface="Arial"/>
                <a:sym typeface="Arial"/>
              </a:endParaRPr>
            </a:p>
          </p:txBody>
        </p:sp>
      </p:grpSp>
      <p:sp>
        <p:nvSpPr>
          <p:cNvPr id="87" name="Google Shape;87;p15"/>
          <p:cNvSpPr txBox="1"/>
          <p:nvPr/>
        </p:nvSpPr>
        <p:spPr>
          <a:xfrm>
            <a:off x="6128693" y="4884348"/>
            <a:ext cx="2842687"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600">
                <a:solidFill>
                  <a:srgbClr val="000000"/>
                </a:solidFill>
                <a:latin typeface="Arial"/>
                <a:ea typeface="Arial"/>
                <a:cs typeface="Arial"/>
                <a:sym typeface="Arial"/>
              </a:rPr>
              <a:t>Francisco J. Bonet-García. </a:t>
            </a:r>
            <a:r>
              <a:rPr lang="es-ES" sz="1600"/>
              <a:t>Universidad de Córdoba.</a:t>
            </a:r>
            <a:endParaRPr sz="1600"/>
          </a:p>
          <a:p>
            <a:pPr marL="0" marR="0" lvl="0" indent="0" algn="l" rtl="0">
              <a:spcBef>
                <a:spcPts val="0"/>
              </a:spcBef>
              <a:spcAft>
                <a:spcPts val="0"/>
              </a:spcAft>
              <a:buNone/>
            </a:pPr>
            <a:r>
              <a:rPr lang="es-ES" sz="1600"/>
              <a:t>fjbonet@gmail.com</a:t>
            </a:r>
            <a:endParaRPr sz="1600"/>
          </a:p>
        </p:txBody>
      </p:sp>
      <p:pic>
        <p:nvPicPr>
          <p:cNvPr id="88" name="Google Shape;88;p15"/>
          <p:cNvPicPr preferRelativeResize="0"/>
          <p:nvPr/>
        </p:nvPicPr>
        <p:blipFill>
          <a:blip r:embed="rId6">
            <a:alphaModFix/>
          </a:blip>
          <a:stretch>
            <a:fillRect/>
          </a:stretch>
        </p:blipFill>
        <p:spPr>
          <a:xfrm>
            <a:off x="6238575" y="2021725"/>
            <a:ext cx="2361750" cy="2398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body" idx="1"/>
          </p:nvPr>
        </p:nvSpPr>
        <p:spPr>
          <a:xfrm>
            <a:off x="677048" y="2048849"/>
            <a:ext cx="7772400" cy="4114800"/>
          </a:xfrm>
          <a:prstGeom prst="rect">
            <a:avLst/>
          </a:prstGeom>
          <a:noFill/>
          <a:ln>
            <a:noFill/>
          </a:ln>
        </p:spPr>
        <p:txBody>
          <a:bodyPr spcFirstLastPara="1" wrap="square" lIns="91425" tIns="67950" rIns="91425" bIns="45700" anchor="t" anchorCtr="0">
            <a:noAutofit/>
          </a:bodyPr>
          <a:lstStyle/>
          <a:p>
            <a:pPr marL="0" marR="0" lvl="0" indent="0" algn="l" rtl="0">
              <a:lnSpc>
                <a:spcPct val="93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a:p>
            <a:pPr marL="741363" marR="0" lvl="1" indent="-284163" algn="l" rtl="0">
              <a:lnSpc>
                <a:spcPct val="93000"/>
              </a:lnSpc>
              <a:spcBef>
                <a:spcPts val="700"/>
              </a:spcBef>
              <a:spcAft>
                <a:spcPts val="0"/>
              </a:spcAft>
              <a:buClr>
                <a:srgbClr val="000000"/>
              </a:buClr>
              <a:buSzPts val="2400"/>
              <a:buFont typeface="Arial"/>
              <a:buChar char="–"/>
            </a:pPr>
            <a:r>
              <a:rPr lang="es-ES" sz="2400" b="0" i="0" u="none" strike="noStrike" cap="none">
                <a:solidFill>
                  <a:srgbClr val="000000"/>
                </a:solidFill>
                <a:latin typeface="Times New Roman"/>
                <a:ea typeface="Times New Roman"/>
                <a:cs typeface="Times New Roman"/>
                <a:sym typeface="Times New Roman"/>
              </a:rPr>
              <a:t>Facilitar la investigación y gestión ambiental desarrollando nuevas formas de acceso y análisis de los datos ecológicos</a:t>
            </a:r>
            <a:endParaRPr/>
          </a:p>
          <a:p>
            <a:pPr marL="741363" marR="0" lvl="1" indent="-284163" algn="l" rtl="0">
              <a:lnSpc>
                <a:spcPct val="93000"/>
              </a:lnSpc>
              <a:spcBef>
                <a:spcPts val="700"/>
              </a:spcBef>
              <a:spcAft>
                <a:spcPts val="0"/>
              </a:spcAft>
              <a:buClr>
                <a:srgbClr val="000000"/>
              </a:buClr>
              <a:buSzPts val="2400"/>
              <a:buFont typeface="Arial"/>
              <a:buChar char="–"/>
            </a:pPr>
            <a:r>
              <a:rPr lang="es-ES" sz="2400" b="0" i="0" u="none" strike="noStrike" cap="none">
                <a:solidFill>
                  <a:srgbClr val="000000"/>
                </a:solidFill>
                <a:latin typeface="Times New Roman"/>
                <a:ea typeface="Times New Roman"/>
                <a:cs typeface="Times New Roman"/>
                <a:sym typeface="Times New Roman"/>
              </a:rPr>
              <a:t>Incrementar la escala espacio-temporal de los estudios ecológicos</a:t>
            </a:r>
            <a:endParaRPr/>
          </a:p>
        </p:txBody>
      </p:sp>
      <p:sp>
        <p:nvSpPr>
          <p:cNvPr id="267" name="Google Shape;267;p33"/>
          <p:cNvSpPr txBox="1">
            <a:spLocks noGrp="1"/>
          </p:cNvSpPr>
          <p:nvPr>
            <p:ph type="title"/>
          </p:nvPr>
        </p:nvSpPr>
        <p:spPr>
          <a:xfrm>
            <a:off x="382588" y="1492220"/>
            <a:ext cx="8601075" cy="928687"/>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Objetivos</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4"/>
          <p:cNvPicPr preferRelativeResize="0"/>
          <p:nvPr/>
        </p:nvPicPr>
        <p:blipFill rotWithShape="1">
          <a:blip r:embed="rId3">
            <a:alphaModFix/>
          </a:blip>
          <a:srcRect/>
          <a:stretch/>
        </p:blipFill>
        <p:spPr>
          <a:xfrm>
            <a:off x="2054225" y="1178376"/>
            <a:ext cx="5108575" cy="4622800"/>
          </a:xfrm>
          <a:prstGeom prst="rect">
            <a:avLst/>
          </a:prstGeom>
          <a:noFill/>
          <a:ln>
            <a:noFill/>
          </a:ln>
        </p:spPr>
      </p:pic>
      <p:pic>
        <p:nvPicPr>
          <p:cNvPr id="276" name="Google Shape;276;p34"/>
          <p:cNvPicPr preferRelativeResize="0"/>
          <p:nvPr/>
        </p:nvPicPr>
        <p:blipFill rotWithShape="1">
          <a:blip r:embed="rId4">
            <a:alphaModFix/>
          </a:blip>
          <a:srcRect/>
          <a:stretch/>
        </p:blipFill>
        <p:spPr>
          <a:xfrm>
            <a:off x="5741988" y="5816441"/>
            <a:ext cx="3216275" cy="1003300"/>
          </a:xfrm>
          <a:prstGeom prst="rect">
            <a:avLst/>
          </a:prstGeom>
          <a:noFill/>
          <a:ln>
            <a:noFill/>
          </a:ln>
        </p:spPr>
      </p:pic>
      <p:sp>
        <p:nvSpPr>
          <p:cNvPr id="277" name="Google Shape;277;p34"/>
          <p:cNvSpPr txBox="1"/>
          <p:nvPr/>
        </p:nvSpPr>
        <p:spPr>
          <a:xfrm>
            <a:off x="6616699" y="1067043"/>
            <a:ext cx="2099883" cy="1462087"/>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1800">
                <a:solidFill>
                  <a:srgbClr val="0084D1"/>
                </a:solidFill>
                <a:latin typeface="Times New Roman"/>
                <a:ea typeface="Times New Roman"/>
                <a:cs typeface="Times New Roman"/>
                <a:sym typeface="Times New Roman"/>
              </a:rPr>
              <a:t>Datos primarios: Redes sensoriales</a:t>
            </a:r>
            <a:endParaRPr/>
          </a:p>
          <a:p>
            <a:pPr marL="0" marR="0" lvl="0" indent="0" algn="l" rtl="0">
              <a:spcBef>
                <a:spcPts val="0"/>
              </a:spcBef>
              <a:spcAft>
                <a:spcPts val="0"/>
              </a:spcAft>
              <a:buNone/>
            </a:pPr>
            <a:r>
              <a:rPr lang="es-ES" sz="1800">
                <a:solidFill>
                  <a:srgbClr val="0084D1"/>
                </a:solidFill>
                <a:latin typeface="Times New Roman"/>
                <a:ea typeface="Times New Roman"/>
                <a:cs typeface="Times New Roman"/>
                <a:sym typeface="Times New Roman"/>
              </a:rPr>
              <a:t>Protocolos humanos</a:t>
            </a:r>
            <a:endParaRPr/>
          </a:p>
          <a:p>
            <a:pPr marL="0" marR="0" lvl="0" indent="0" algn="l" rtl="0">
              <a:spcBef>
                <a:spcPts val="0"/>
              </a:spcBef>
              <a:spcAft>
                <a:spcPts val="0"/>
              </a:spcAft>
              <a:buNone/>
            </a:pPr>
            <a:r>
              <a:rPr lang="es-ES" sz="1800">
                <a:solidFill>
                  <a:srgbClr val="0084D1"/>
                </a:solidFill>
                <a:latin typeface="Times New Roman"/>
                <a:ea typeface="Times New Roman"/>
                <a:cs typeface="Times New Roman"/>
                <a:sym typeface="Times New Roman"/>
              </a:rPr>
              <a:t>Satélites</a:t>
            </a:r>
            <a:endParaRPr/>
          </a:p>
        </p:txBody>
      </p:sp>
      <p:cxnSp>
        <p:nvCxnSpPr>
          <p:cNvPr id="278" name="Google Shape;278;p34"/>
          <p:cNvCxnSpPr/>
          <p:nvPr/>
        </p:nvCxnSpPr>
        <p:spPr>
          <a:xfrm rot="10800000" flipH="1">
            <a:off x="6473825" y="1645101"/>
            <a:ext cx="163513" cy="149225"/>
          </a:xfrm>
          <a:prstGeom prst="straightConnector1">
            <a:avLst/>
          </a:prstGeom>
          <a:noFill/>
          <a:ln w="9525" cap="flat" cmpd="sng">
            <a:solidFill>
              <a:srgbClr val="000000"/>
            </a:solidFill>
            <a:prstDash val="solid"/>
            <a:round/>
            <a:headEnd type="none" w="sm" len="sm"/>
            <a:tailEnd type="none" w="sm" len="sm"/>
          </a:ln>
        </p:spPr>
      </p:cxnSp>
      <p:sp>
        <p:nvSpPr>
          <p:cNvPr id="279" name="Google Shape;279;p34"/>
          <p:cNvSpPr txBox="1"/>
          <p:nvPr/>
        </p:nvSpPr>
        <p:spPr>
          <a:xfrm>
            <a:off x="7296150" y="2970663"/>
            <a:ext cx="1595438" cy="912813"/>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1800">
                <a:solidFill>
                  <a:srgbClr val="0084D1"/>
                </a:solidFill>
                <a:latin typeface="Times New Roman"/>
                <a:ea typeface="Times New Roman"/>
                <a:cs typeface="Times New Roman"/>
                <a:sym typeface="Times New Roman"/>
              </a:rPr>
              <a:t>Criterios de calidad de datos</a:t>
            </a:r>
            <a:endParaRPr/>
          </a:p>
        </p:txBody>
      </p:sp>
      <p:cxnSp>
        <p:nvCxnSpPr>
          <p:cNvPr id="280" name="Google Shape;280;p34"/>
          <p:cNvCxnSpPr/>
          <p:nvPr/>
        </p:nvCxnSpPr>
        <p:spPr>
          <a:xfrm>
            <a:off x="7067550" y="3361188"/>
            <a:ext cx="182563" cy="1588"/>
          </a:xfrm>
          <a:prstGeom prst="straightConnector1">
            <a:avLst/>
          </a:prstGeom>
          <a:noFill/>
          <a:ln w="9525" cap="flat" cmpd="sng">
            <a:solidFill>
              <a:srgbClr val="000000"/>
            </a:solidFill>
            <a:prstDash val="solid"/>
            <a:round/>
            <a:headEnd type="none" w="sm" len="sm"/>
            <a:tailEnd type="none" w="sm" len="sm"/>
          </a:ln>
        </p:spPr>
      </p:cxnSp>
      <p:sp>
        <p:nvSpPr>
          <p:cNvPr id="281" name="Google Shape;281;p34"/>
          <p:cNvSpPr txBox="1"/>
          <p:nvPr/>
        </p:nvSpPr>
        <p:spPr>
          <a:xfrm>
            <a:off x="6699250" y="4469263"/>
            <a:ext cx="1595438" cy="639763"/>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1800">
                <a:solidFill>
                  <a:srgbClr val="0084D1"/>
                </a:solidFill>
                <a:latin typeface="Times New Roman"/>
                <a:ea typeface="Times New Roman"/>
                <a:cs typeface="Times New Roman"/>
                <a:sym typeface="Times New Roman"/>
              </a:rPr>
              <a:t>Incorporación de metadatos</a:t>
            </a:r>
            <a:endParaRPr sz="1800">
              <a:solidFill>
                <a:srgbClr val="0084D1"/>
              </a:solidFill>
              <a:latin typeface="Times New Roman"/>
              <a:ea typeface="Times New Roman"/>
              <a:cs typeface="Times New Roman"/>
              <a:sym typeface="Times New Roman"/>
            </a:endParaRPr>
          </a:p>
        </p:txBody>
      </p:sp>
      <p:cxnSp>
        <p:nvCxnSpPr>
          <p:cNvPr id="282" name="Google Shape;282;p34"/>
          <p:cNvCxnSpPr/>
          <p:nvPr/>
        </p:nvCxnSpPr>
        <p:spPr>
          <a:xfrm rot="10800000" flipH="1">
            <a:off x="6556375" y="4681988"/>
            <a:ext cx="200025" cy="12700"/>
          </a:xfrm>
          <a:prstGeom prst="straightConnector1">
            <a:avLst/>
          </a:prstGeom>
          <a:noFill/>
          <a:ln w="9525" cap="flat" cmpd="sng">
            <a:solidFill>
              <a:srgbClr val="000000"/>
            </a:solidFill>
            <a:prstDash val="solid"/>
            <a:round/>
            <a:headEnd type="none" w="sm" len="sm"/>
            <a:tailEnd type="none" w="sm" len="sm"/>
          </a:ln>
        </p:spPr>
      </p:cxnSp>
      <p:sp>
        <p:nvSpPr>
          <p:cNvPr id="283" name="Google Shape;283;p34"/>
          <p:cNvSpPr txBox="1"/>
          <p:nvPr/>
        </p:nvSpPr>
        <p:spPr>
          <a:xfrm>
            <a:off x="3690938" y="5690051"/>
            <a:ext cx="1981200" cy="639762"/>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Almacenamiento seguro</a:t>
            </a:r>
            <a:endParaRPr/>
          </a:p>
        </p:txBody>
      </p:sp>
      <p:cxnSp>
        <p:nvCxnSpPr>
          <p:cNvPr id="284" name="Google Shape;284;p34"/>
          <p:cNvCxnSpPr/>
          <p:nvPr/>
        </p:nvCxnSpPr>
        <p:spPr>
          <a:xfrm rot="10800000" flipH="1">
            <a:off x="4578350" y="5472563"/>
            <a:ext cx="1588" cy="158750"/>
          </a:xfrm>
          <a:prstGeom prst="straightConnector1">
            <a:avLst/>
          </a:prstGeom>
          <a:noFill/>
          <a:ln w="9525" cap="flat" cmpd="sng">
            <a:solidFill>
              <a:srgbClr val="000000"/>
            </a:solidFill>
            <a:prstDash val="solid"/>
            <a:round/>
            <a:headEnd type="none" w="sm" len="sm"/>
            <a:tailEnd type="none" w="sm" len="sm"/>
          </a:ln>
        </p:spPr>
      </p:cxnSp>
      <p:sp>
        <p:nvSpPr>
          <p:cNvPr id="285" name="Google Shape;285;p34"/>
          <p:cNvSpPr txBox="1"/>
          <p:nvPr/>
        </p:nvSpPr>
        <p:spPr>
          <a:xfrm>
            <a:off x="384175" y="4645476"/>
            <a:ext cx="2243138" cy="1187450"/>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Identificación de datos relevantes para abordar una cuestión concreta</a:t>
            </a:r>
            <a:endParaRPr/>
          </a:p>
        </p:txBody>
      </p:sp>
      <p:cxnSp>
        <p:nvCxnSpPr>
          <p:cNvPr id="286" name="Google Shape;286;p34"/>
          <p:cNvCxnSpPr/>
          <p:nvPr/>
        </p:nvCxnSpPr>
        <p:spPr>
          <a:xfrm rot="10800000" flipH="1">
            <a:off x="2435225" y="4870901"/>
            <a:ext cx="236538" cy="139700"/>
          </a:xfrm>
          <a:prstGeom prst="straightConnector1">
            <a:avLst/>
          </a:prstGeom>
          <a:noFill/>
          <a:ln w="9525" cap="flat" cmpd="sng">
            <a:solidFill>
              <a:srgbClr val="000000"/>
            </a:solidFill>
            <a:prstDash val="solid"/>
            <a:round/>
            <a:headEnd type="none" w="sm" len="sm"/>
            <a:tailEnd type="none" w="sm" len="sm"/>
          </a:ln>
        </p:spPr>
      </p:cxnSp>
      <p:sp>
        <p:nvSpPr>
          <p:cNvPr id="287" name="Google Shape;287;p34"/>
          <p:cNvSpPr txBox="1"/>
          <p:nvPr/>
        </p:nvSpPr>
        <p:spPr>
          <a:xfrm>
            <a:off x="487363" y="2956376"/>
            <a:ext cx="1595437" cy="912812"/>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Agregar datos de diversas fuentes</a:t>
            </a:r>
            <a:endParaRPr/>
          </a:p>
        </p:txBody>
      </p:sp>
      <p:cxnSp>
        <p:nvCxnSpPr>
          <p:cNvPr id="288" name="Google Shape;288;p34"/>
          <p:cNvCxnSpPr/>
          <p:nvPr/>
        </p:nvCxnSpPr>
        <p:spPr>
          <a:xfrm rot="10800000" flipH="1">
            <a:off x="1778000" y="3338963"/>
            <a:ext cx="309563" cy="12700"/>
          </a:xfrm>
          <a:prstGeom prst="straightConnector1">
            <a:avLst/>
          </a:prstGeom>
          <a:noFill/>
          <a:ln w="9525" cap="flat" cmpd="sng">
            <a:solidFill>
              <a:srgbClr val="000000"/>
            </a:solidFill>
            <a:prstDash val="solid"/>
            <a:round/>
            <a:headEnd type="none" w="sm" len="sm"/>
            <a:tailEnd type="none" w="sm" len="sm"/>
          </a:ln>
        </p:spPr>
      </p:cxnSp>
      <p:sp>
        <p:nvSpPr>
          <p:cNvPr id="289" name="Google Shape;289;p34"/>
          <p:cNvSpPr txBox="1"/>
          <p:nvPr/>
        </p:nvSpPr>
        <p:spPr>
          <a:xfrm>
            <a:off x="674688" y="902151"/>
            <a:ext cx="2359025" cy="912812"/>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Análisis estadístico, visualización resultados</a:t>
            </a:r>
            <a:endParaRPr/>
          </a:p>
        </p:txBody>
      </p:sp>
      <p:cxnSp>
        <p:nvCxnSpPr>
          <p:cNvPr id="290" name="Google Shape;290;p34"/>
          <p:cNvCxnSpPr/>
          <p:nvPr/>
        </p:nvCxnSpPr>
        <p:spPr>
          <a:xfrm>
            <a:off x="2516188" y="1572076"/>
            <a:ext cx="219075" cy="192087"/>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dirty="0"/>
              <a:t>Una visión heterodoxa de la </a:t>
            </a:r>
            <a:r>
              <a:rPr lang="es-ES" sz="2400" dirty="0" err="1"/>
              <a:t>ecoinformática</a:t>
            </a:r>
            <a:r>
              <a:rPr lang="es-ES" sz="2400" dirty="0"/>
              <a:t>...</a:t>
            </a:r>
            <a:endParaRPr sz="2400" dirty="0"/>
          </a:p>
        </p:txBody>
      </p:sp>
      <p:grpSp>
        <p:nvGrpSpPr>
          <p:cNvPr id="2" name="Agrupar 1"/>
          <p:cNvGrpSpPr/>
          <p:nvPr/>
        </p:nvGrpSpPr>
        <p:grpSpPr>
          <a:xfrm>
            <a:off x="325200" y="1110148"/>
            <a:ext cx="8818800" cy="1121100"/>
            <a:chOff x="262500" y="1195625"/>
            <a:chExt cx="8818800" cy="1121100"/>
          </a:xfrm>
        </p:grpSpPr>
        <p:sp>
          <p:nvSpPr>
            <p:cNvPr id="299" name="Google Shape;299;p35"/>
            <p:cNvSpPr txBox="1"/>
            <p:nvPr/>
          </p:nvSpPr>
          <p:spPr>
            <a:xfrm>
              <a:off x="262500" y="1195625"/>
              <a:ext cx="8818800" cy="9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000" dirty="0"/>
                <a:t>¡Las disciplinas científicas no existen!</a:t>
              </a:r>
              <a:endParaRPr sz="4000" dirty="0"/>
            </a:p>
          </p:txBody>
        </p:sp>
        <p:sp>
          <p:nvSpPr>
            <p:cNvPr id="300" name="Google Shape;300;p35"/>
            <p:cNvSpPr txBox="1"/>
            <p:nvPr/>
          </p:nvSpPr>
          <p:spPr>
            <a:xfrm>
              <a:off x="524650" y="1886825"/>
              <a:ext cx="8022000" cy="4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a:t>(son constructos intelectuales que nos ayudan a comprender mejor el mundo. Si las tomamos demasiado en serio nos cierran la mente)</a:t>
              </a:r>
              <a:endParaRPr/>
            </a:p>
          </p:txBody>
        </p:sp>
      </p:grpSp>
      <p:grpSp>
        <p:nvGrpSpPr>
          <p:cNvPr id="10" name="Agrupar 9"/>
          <p:cNvGrpSpPr/>
          <p:nvPr/>
        </p:nvGrpSpPr>
        <p:grpSpPr>
          <a:xfrm>
            <a:off x="761960" y="2499523"/>
            <a:ext cx="8320390" cy="4185871"/>
            <a:chOff x="823610" y="2499523"/>
            <a:chExt cx="8320390" cy="4185871"/>
          </a:xfrm>
        </p:grpSpPr>
        <p:grpSp>
          <p:nvGrpSpPr>
            <p:cNvPr id="7" name="Agrupar 6"/>
            <p:cNvGrpSpPr/>
            <p:nvPr/>
          </p:nvGrpSpPr>
          <p:grpSpPr>
            <a:xfrm>
              <a:off x="823610" y="2499523"/>
              <a:ext cx="8149484" cy="4185871"/>
              <a:chOff x="769378" y="2454880"/>
              <a:chExt cx="8149484" cy="4185871"/>
            </a:xfrm>
          </p:grpSpPr>
          <p:pic>
            <p:nvPicPr>
              <p:cNvPr id="5" name="Imagen 4"/>
              <p:cNvPicPr>
                <a:picLocks noChangeAspect="1"/>
              </p:cNvPicPr>
              <p:nvPr/>
            </p:nvPicPr>
            <p:blipFill>
              <a:blip r:embed="rId3"/>
              <a:stretch>
                <a:fillRect/>
              </a:stretch>
            </p:blipFill>
            <p:spPr>
              <a:xfrm>
                <a:off x="769378" y="2454880"/>
                <a:ext cx="8149484" cy="4185871"/>
              </a:xfrm>
              <a:prstGeom prst="rect">
                <a:avLst/>
              </a:prstGeom>
            </p:spPr>
          </p:pic>
          <p:sp>
            <p:nvSpPr>
              <p:cNvPr id="3" name="Rectángulo 2"/>
              <p:cNvSpPr/>
              <p:nvPr/>
            </p:nvSpPr>
            <p:spPr>
              <a:xfrm rot="21342216">
                <a:off x="2325227" y="4507047"/>
                <a:ext cx="745125" cy="11836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err="1">
                    <a:solidFill>
                      <a:schemeClr val="tx1"/>
                    </a:solidFill>
                  </a:rPr>
                  <a:t>Ecoinformática</a:t>
                </a:r>
                <a:endParaRPr lang="es-ES" sz="1200" dirty="0">
                  <a:solidFill>
                    <a:schemeClr val="tx1"/>
                  </a:solidFill>
                </a:endParaRPr>
              </a:p>
            </p:txBody>
          </p:sp>
          <p:sp>
            <p:nvSpPr>
              <p:cNvPr id="6" name="CuadroTexto 5"/>
              <p:cNvSpPr txBox="1"/>
              <p:nvPr/>
            </p:nvSpPr>
            <p:spPr>
              <a:xfrm>
                <a:off x="4013201" y="5644291"/>
                <a:ext cx="2057399" cy="400110"/>
              </a:xfrm>
              <a:prstGeom prst="rect">
                <a:avLst/>
              </a:prstGeom>
              <a:solidFill>
                <a:srgbClr val="75C64E"/>
              </a:solidFill>
            </p:spPr>
            <p:txBody>
              <a:bodyPr wrap="square" rtlCol="0">
                <a:spAutoFit/>
              </a:bodyPr>
              <a:lstStyle/>
              <a:p>
                <a:r>
                  <a:rPr lang="es-ES" sz="2000" dirty="0" err="1"/>
                  <a:t>Ecoinformática</a:t>
                </a:r>
                <a:endParaRPr lang="es-ES" sz="2000" dirty="0"/>
              </a:p>
            </p:txBody>
          </p:sp>
        </p:grpSp>
        <p:sp>
          <p:nvSpPr>
            <p:cNvPr id="8" name="Llamada ovalada 7"/>
            <p:cNvSpPr/>
            <p:nvPr/>
          </p:nvSpPr>
          <p:spPr>
            <a:xfrm>
              <a:off x="5394808" y="4163949"/>
              <a:ext cx="3749192" cy="2075828"/>
            </a:xfrm>
            <a:prstGeom prst="wedgeEllipseCallout">
              <a:avLst>
                <a:gd name="adj1" fmla="val -55845"/>
                <a:gd name="adj2" fmla="val -61125"/>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301" name="Google Shape;301;p35"/>
            <p:cNvPicPr preferRelativeResize="0"/>
            <p:nvPr/>
          </p:nvPicPr>
          <p:blipFill rotWithShape="1">
            <a:blip r:embed="rId4">
              <a:alphaModFix/>
            </a:blip>
            <a:srcRect b="44580"/>
            <a:stretch/>
          </p:blipFill>
          <p:spPr>
            <a:xfrm>
              <a:off x="7207250" y="4559300"/>
              <a:ext cx="1389700" cy="1212597"/>
            </a:xfrm>
            <a:prstGeom prst="rect">
              <a:avLst/>
            </a:prstGeom>
            <a:noFill/>
            <a:ln>
              <a:noFill/>
            </a:ln>
          </p:spPr>
        </p:pic>
        <p:sp>
          <p:nvSpPr>
            <p:cNvPr id="9" name="CuadroTexto 8"/>
            <p:cNvSpPr txBox="1"/>
            <p:nvPr/>
          </p:nvSpPr>
          <p:spPr>
            <a:xfrm>
              <a:off x="5626100" y="4596448"/>
              <a:ext cx="1504950" cy="1169551"/>
            </a:xfrm>
            <a:prstGeom prst="rect">
              <a:avLst/>
            </a:prstGeom>
            <a:noFill/>
          </p:spPr>
          <p:txBody>
            <a:bodyPr wrap="square" rtlCol="0">
              <a:spAutoFit/>
            </a:bodyPr>
            <a:lstStyle/>
            <a:p>
              <a:pPr algn="ctr"/>
              <a:r>
                <a:rPr lang="es-ES" dirty="0"/>
                <a:t>¡Pon </a:t>
              </a:r>
              <a:r>
                <a:rPr lang="es-ES" dirty="0" err="1"/>
                <a:t>ecoinformática</a:t>
              </a:r>
              <a:r>
                <a:rPr lang="es-ES" dirty="0"/>
                <a:t> en tu vida y serás más </a:t>
              </a:r>
              <a:r>
                <a:rPr lang="es-ES" dirty="0" err="1"/>
                <a:t>consiliente</a:t>
              </a:r>
              <a:r>
                <a:rPr lang="es-ES" dirty="0"/>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dirty="0"/>
              <a:t>Una visión heterodoxa de la </a:t>
            </a:r>
            <a:r>
              <a:rPr lang="es-ES" sz="2400" dirty="0" err="1"/>
              <a:t>ecoinformática</a:t>
            </a:r>
            <a:r>
              <a:rPr lang="es-ES" sz="2400" dirty="0"/>
              <a:t>...</a:t>
            </a:r>
            <a:endParaRPr sz="2400" dirty="0"/>
          </a:p>
        </p:txBody>
      </p:sp>
      <p:sp>
        <p:nvSpPr>
          <p:cNvPr id="299" name="Google Shape;299;p35"/>
          <p:cNvSpPr txBox="1"/>
          <p:nvPr/>
        </p:nvSpPr>
        <p:spPr>
          <a:xfrm>
            <a:off x="325200" y="1110148"/>
            <a:ext cx="88188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000" dirty="0"/>
              <a:t>Quien tiene los datos tiene el poder</a:t>
            </a:r>
            <a:endParaRPr sz="4000" dirty="0"/>
          </a:p>
        </p:txBody>
      </p:sp>
      <p:sp>
        <p:nvSpPr>
          <p:cNvPr id="300" name="Google Shape;300;p35"/>
          <p:cNvSpPr txBox="1"/>
          <p:nvPr/>
        </p:nvSpPr>
        <p:spPr>
          <a:xfrm>
            <a:off x="587350" y="1801348"/>
            <a:ext cx="8022000" cy="4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mr-IN" dirty="0"/>
              <a:t>…</a:t>
            </a:r>
            <a:r>
              <a:rPr lang="es-ES_tradnl" dirty="0"/>
              <a:t> de cambiar el mundo y hacerlo más bonito (para todos)</a:t>
            </a:r>
            <a:endParaRPr dirty="0"/>
          </a:p>
        </p:txBody>
      </p:sp>
      <p:grpSp>
        <p:nvGrpSpPr>
          <p:cNvPr id="14" name="Agrupar 13"/>
          <p:cNvGrpSpPr/>
          <p:nvPr/>
        </p:nvGrpSpPr>
        <p:grpSpPr>
          <a:xfrm>
            <a:off x="431291" y="2231248"/>
            <a:ext cx="8178359" cy="4335597"/>
            <a:chOff x="431291" y="2231248"/>
            <a:chExt cx="8178359" cy="4335597"/>
          </a:xfrm>
        </p:grpSpPr>
        <p:pic>
          <p:nvPicPr>
            <p:cNvPr id="4" name="Imagen 3"/>
            <p:cNvPicPr>
              <a:picLocks noChangeAspect="1"/>
            </p:cNvPicPr>
            <p:nvPr/>
          </p:nvPicPr>
          <p:blipFill>
            <a:blip r:embed="rId3"/>
            <a:stretch>
              <a:fillRect/>
            </a:stretch>
          </p:blipFill>
          <p:spPr>
            <a:xfrm>
              <a:off x="431291" y="2231248"/>
              <a:ext cx="6069835" cy="4335597"/>
            </a:xfrm>
            <a:prstGeom prst="rect">
              <a:avLst/>
            </a:prstGeom>
          </p:spPr>
        </p:pic>
        <p:sp>
          <p:nvSpPr>
            <p:cNvPr id="11" name="Llamada ovalada 10"/>
            <p:cNvSpPr/>
            <p:nvPr/>
          </p:nvSpPr>
          <p:spPr>
            <a:xfrm>
              <a:off x="4504611" y="2231248"/>
              <a:ext cx="4105039" cy="1842515"/>
            </a:xfrm>
            <a:prstGeom prst="wedgeEllipseCallout">
              <a:avLst>
                <a:gd name="adj1" fmla="val -51185"/>
                <a:gd name="adj2" fmla="val 45592"/>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a:solidFill>
                    <a:schemeClr val="tx1"/>
                  </a:solidFill>
                </a:rPr>
                <a:t>“Si tus datos y los procesos que operan sobre los mismos no están ni ordenados ni documentados no tienes ni poder ni tienes </a:t>
              </a:r>
              <a:r>
                <a:rPr lang="es-ES" sz="1600" dirty="0" err="1">
                  <a:solidFill>
                    <a:schemeClr val="tx1"/>
                  </a:solidFill>
                </a:rPr>
                <a:t>ná</a:t>
              </a:r>
              <a:r>
                <a:rPr lang="es-ES" sz="1600" dirty="0">
                  <a:solidFill>
                    <a:schemeClr val="tx1"/>
                  </a:solidFill>
                </a:rPr>
                <a:t>”</a:t>
              </a:r>
            </a:p>
          </p:txBody>
        </p:sp>
      </p:grpSp>
      <p:grpSp>
        <p:nvGrpSpPr>
          <p:cNvPr id="15" name="Agrupar 14"/>
          <p:cNvGrpSpPr/>
          <p:nvPr/>
        </p:nvGrpSpPr>
        <p:grpSpPr>
          <a:xfrm>
            <a:off x="5055706" y="4313395"/>
            <a:ext cx="3905594" cy="2120753"/>
            <a:chOff x="5055706" y="4313395"/>
            <a:chExt cx="3905594" cy="2120753"/>
          </a:xfrm>
        </p:grpSpPr>
        <p:sp>
          <p:nvSpPr>
            <p:cNvPr id="12" name="Llamada de nube 11"/>
            <p:cNvSpPr/>
            <p:nvPr/>
          </p:nvSpPr>
          <p:spPr>
            <a:xfrm>
              <a:off x="5055706" y="4313395"/>
              <a:ext cx="3905594" cy="2120753"/>
            </a:xfrm>
            <a:prstGeom prst="cloudCallout">
              <a:avLst>
                <a:gd name="adj1" fmla="val -71212"/>
                <a:gd name="adj2" fmla="val -70192"/>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1600" dirty="0">
                <a:solidFill>
                  <a:srgbClr val="000000"/>
                </a:solidFill>
              </a:endParaRPr>
            </a:p>
          </p:txBody>
        </p:sp>
        <p:sp>
          <p:nvSpPr>
            <p:cNvPr id="13" name="CuadroTexto 12"/>
            <p:cNvSpPr txBox="1"/>
            <p:nvPr/>
          </p:nvSpPr>
          <p:spPr>
            <a:xfrm>
              <a:off x="5486993" y="4708793"/>
              <a:ext cx="3114891" cy="1384995"/>
            </a:xfrm>
            <a:prstGeom prst="rect">
              <a:avLst/>
            </a:prstGeom>
            <a:noFill/>
          </p:spPr>
          <p:txBody>
            <a:bodyPr wrap="square" rtlCol="0">
              <a:spAutoFit/>
            </a:bodyPr>
            <a:lstStyle/>
            <a:p>
              <a:pPr algn="ctr"/>
              <a:r>
                <a:rPr lang="es-ES" dirty="0"/>
                <a:t>Si estos humanos entendieran que la ciencia es una empresa social cuyo fin último es la acumulación de conocimiento como bien público (</a:t>
              </a:r>
              <a:r>
                <a:rPr lang="es-ES" dirty="0" err="1"/>
                <a:t>Munafó</a:t>
              </a:r>
              <a:r>
                <a:rPr lang="es-ES" dirty="0"/>
                <a:t> et al. 2017), les iría mucho mejor.</a:t>
              </a:r>
            </a:p>
          </p:txBody>
        </p:sp>
      </p:grpSp>
    </p:spTree>
    <p:extLst>
      <p:ext uri="{BB962C8B-B14F-4D97-AF65-F5344CB8AC3E}">
        <p14:creationId xmlns:p14="http://schemas.microsoft.com/office/powerpoint/2010/main" val="12439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txBox="1"/>
          <p:nvPr/>
        </p:nvSpPr>
        <p:spPr>
          <a:xfrm>
            <a:off x="524650" y="720884"/>
            <a:ext cx="8085000" cy="11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dirty="0"/>
              <a:t>Una visión heterodoxa de la </a:t>
            </a:r>
            <a:r>
              <a:rPr lang="es-ES" sz="2400" dirty="0" err="1"/>
              <a:t>ecoinformática</a:t>
            </a:r>
            <a:r>
              <a:rPr lang="es-ES" sz="2400" dirty="0"/>
              <a:t>...</a:t>
            </a:r>
            <a:endParaRPr sz="2400" dirty="0"/>
          </a:p>
        </p:txBody>
      </p:sp>
      <p:sp>
        <p:nvSpPr>
          <p:cNvPr id="299" name="Google Shape;299;p35"/>
          <p:cNvSpPr txBox="1"/>
          <p:nvPr/>
        </p:nvSpPr>
        <p:spPr>
          <a:xfrm>
            <a:off x="325200" y="1110148"/>
            <a:ext cx="88188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4000" dirty="0"/>
              <a:t>Las herramientas son herramientas</a:t>
            </a:r>
            <a:endParaRPr sz="4000" dirty="0"/>
          </a:p>
        </p:txBody>
      </p:sp>
      <p:sp>
        <p:nvSpPr>
          <p:cNvPr id="300" name="Google Shape;300;p35"/>
          <p:cNvSpPr txBox="1"/>
          <p:nvPr/>
        </p:nvSpPr>
        <p:spPr>
          <a:xfrm>
            <a:off x="587350" y="1801348"/>
            <a:ext cx="8022000" cy="4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mr-IN" dirty="0"/>
              <a:t>…</a:t>
            </a:r>
            <a:r>
              <a:rPr lang="es-ES_tradnl" dirty="0"/>
              <a:t> y sirven cuando se usan para resolver problemas.</a:t>
            </a:r>
            <a:endParaRPr dirty="0"/>
          </a:p>
        </p:txBody>
      </p:sp>
      <p:grpSp>
        <p:nvGrpSpPr>
          <p:cNvPr id="3" name="Agrupar 2"/>
          <p:cNvGrpSpPr/>
          <p:nvPr/>
        </p:nvGrpSpPr>
        <p:grpSpPr>
          <a:xfrm>
            <a:off x="-115513" y="2137320"/>
            <a:ext cx="9417297" cy="4798702"/>
            <a:chOff x="-115513" y="2137320"/>
            <a:chExt cx="9417297" cy="4798702"/>
          </a:xfrm>
        </p:grpSpPr>
        <p:pic>
          <p:nvPicPr>
            <p:cNvPr id="16" name="Imagen 15"/>
            <p:cNvPicPr>
              <a:picLocks noChangeAspect="1"/>
            </p:cNvPicPr>
            <p:nvPr/>
          </p:nvPicPr>
          <p:blipFill rotWithShape="1">
            <a:blip r:embed="rId3">
              <a:clrChange>
                <a:clrFrom>
                  <a:srgbClr val="EAE5E2"/>
                </a:clrFrom>
                <a:clrTo>
                  <a:srgbClr val="EAE5E2">
                    <a:alpha val="0"/>
                  </a:srgbClr>
                </a:clrTo>
              </a:clrChange>
            </a:blip>
            <a:srcRect l="42758" t="29352" r="23361" b="44966"/>
            <a:stretch/>
          </p:blipFill>
          <p:spPr>
            <a:xfrm>
              <a:off x="-27831" y="2319007"/>
              <a:ext cx="7157541" cy="4535659"/>
            </a:xfrm>
            <a:prstGeom prst="rect">
              <a:avLst/>
            </a:prstGeom>
          </p:spPr>
        </p:pic>
        <p:sp>
          <p:nvSpPr>
            <p:cNvPr id="17" name="Forma libre 16"/>
            <p:cNvSpPr/>
            <p:nvPr/>
          </p:nvSpPr>
          <p:spPr>
            <a:xfrm>
              <a:off x="2079449" y="2137320"/>
              <a:ext cx="5376324" cy="2488216"/>
            </a:xfrm>
            <a:custGeom>
              <a:avLst/>
              <a:gdLst>
                <a:gd name="connsiteX0" fmla="*/ 0 w 3841750"/>
                <a:gd name="connsiteY0" fmla="*/ 425450 h 1778000"/>
                <a:gd name="connsiteX1" fmla="*/ 234950 w 3841750"/>
                <a:gd name="connsiteY1" fmla="*/ 787400 h 1778000"/>
                <a:gd name="connsiteX2" fmla="*/ 850900 w 3841750"/>
                <a:gd name="connsiteY2" fmla="*/ 971550 h 1778000"/>
                <a:gd name="connsiteX3" fmla="*/ 1530350 w 3841750"/>
                <a:gd name="connsiteY3" fmla="*/ 1384300 h 1778000"/>
                <a:gd name="connsiteX4" fmla="*/ 1631950 w 3841750"/>
                <a:gd name="connsiteY4" fmla="*/ 1778000 h 1778000"/>
                <a:gd name="connsiteX5" fmla="*/ 2419350 w 3841750"/>
                <a:gd name="connsiteY5" fmla="*/ 1771650 h 1778000"/>
                <a:gd name="connsiteX6" fmla="*/ 2622550 w 3841750"/>
                <a:gd name="connsiteY6" fmla="*/ 1708150 h 1778000"/>
                <a:gd name="connsiteX7" fmla="*/ 2743200 w 3841750"/>
                <a:gd name="connsiteY7" fmla="*/ 1581150 h 1778000"/>
                <a:gd name="connsiteX8" fmla="*/ 2946400 w 3841750"/>
                <a:gd name="connsiteY8" fmla="*/ 1517650 h 1778000"/>
                <a:gd name="connsiteX9" fmla="*/ 3181350 w 3841750"/>
                <a:gd name="connsiteY9" fmla="*/ 1555750 h 1778000"/>
                <a:gd name="connsiteX10" fmla="*/ 3371850 w 3841750"/>
                <a:gd name="connsiteY10" fmla="*/ 1663700 h 1778000"/>
                <a:gd name="connsiteX11" fmla="*/ 3435350 w 3841750"/>
                <a:gd name="connsiteY11" fmla="*/ 1758950 h 1778000"/>
                <a:gd name="connsiteX12" fmla="*/ 3841750 w 3841750"/>
                <a:gd name="connsiteY12" fmla="*/ 1689100 h 1778000"/>
                <a:gd name="connsiteX13" fmla="*/ 3632200 w 3841750"/>
                <a:gd name="connsiteY13" fmla="*/ 76200 h 1778000"/>
                <a:gd name="connsiteX14" fmla="*/ 114300 w 3841750"/>
                <a:gd name="connsiteY14" fmla="*/ 0 h 1778000"/>
                <a:gd name="connsiteX15" fmla="*/ 0 w 3841750"/>
                <a:gd name="connsiteY15" fmla="*/ 425450 h 177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41750" h="1778000">
                  <a:moveTo>
                    <a:pt x="0" y="425450"/>
                  </a:moveTo>
                  <a:lnTo>
                    <a:pt x="234950" y="787400"/>
                  </a:lnTo>
                  <a:lnTo>
                    <a:pt x="850900" y="971550"/>
                  </a:lnTo>
                  <a:lnTo>
                    <a:pt x="1530350" y="1384300"/>
                  </a:lnTo>
                  <a:lnTo>
                    <a:pt x="1631950" y="1778000"/>
                  </a:lnTo>
                  <a:lnTo>
                    <a:pt x="2419350" y="1771650"/>
                  </a:lnTo>
                  <a:lnTo>
                    <a:pt x="2622550" y="1708150"/>
                  </a:lnTo>
                  <a:lnTo>
                    <a:pt x="2743200" y="1581150"/>
                  </a:lnTo>
                  <a:lnTo>
                    <a:pt x="2946400" y="1517650"/>
                  </a:lnTo>
                  <a:lnTo>
                    <a:pt x="3181350" y="1555750"/>
                  </a:lnTo>
                  <a:lnTo>
                    <a:pt x="3371850" y="1663700"/>
                  </a:lnTo>
                  <a:lnTo>
                    <a:pt x="3435350" y="1758950"/>
                  </a:lnTo>
                  <a:lnTo>
                    <a:pt x="3841750" y="1689100"/>
                  </a:lnTo>
                  <a:lnTo>
                    <a:pt x="3632200" y="76200"/>
                  </a:lnTo>
                  <a:lnTo>
                    <a:pt x="114300" y="0"/>
                  </a:lnTo>
                  <a:lnTo>
                    <a:pt x="0" y="42545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8" name="Forma libre 17"/>
            <p:cNvSpPr/>
            <p:nvPr/>
          </p:nvSpPr>
          <p:spPr>
            <a:xfrm>
              <a:off x="-115513" y="2181752"/>
              <a:ext cx="2657059" cy="4754270"/>
            </a:xfrm>
            <a:custGeom>
              <a:avLst/>
              <a:gdLst>
                <a:gd name="connsiteX0" fmla="*/ 1562100 w 1898650"/>
                <a:gd name="connsiteY0" fmla="*/ 400050 h 3397250"/>
                <a:gd name="connsiteX1" fmla="*/ 1238250 w 1898650"/>
                <a:gd name="connsiteY1" fmla="*/ 590550 h 3397250"/>
                <a:gd name="connsiteX2" fmla="*/ 1054100 w 1898650"/>
                <a:gd name="connsiteY2" fmla="*/ 736600 h 3397250"/>
                <a:gd name="connsiteX3" fmla="*/ 914400 w 1898650"/>
                <a:gd name="connsiteY3" fmla="*/ 908050 h 3397250"/>
                <a:gd name="connsiteX4" fmla="*/ 749300 w 1898650"/>
                <a:gd name="connsiteY4" fmla="*/ 1104900 h 3397250"/>
                <a:gd name="connsiteX5" fmla="*/ 704850 w 1898650"/>
                <a:gd name="connsiteY5" fmla="*/ 1181100 h 3397250"/>
                <a:gd name="connsiteX6" fmla="*/ 908050 w 1898650"/>
                <a:gd name="connsiteY6" fmla="*/ 1377950 h 3397250"/>
                <a:gd name="connsiteX7" fmla="*/ 971550 w 1898650"/>
                <a:gd name="connsiteY7" fmla="*/ 1435100 h 3397250"/>
                <a:gd name="connsiteX8" fmla="*/ 996950 w 1898650"/>
                <a:gd name="connsiteY8" fmla="*/ 1600200 h 3397250"/>
                <a:gd name="connsiteX9" fmla="*/ 1047750 w 1898650"/>
                <a:gd name="connsiteY9" fmla="*/ 1739900 h 3397250"/>
                <a:gd name="connsiteX10" fmla="*/ 1054100 w 1898650"/>
                <a:gd name="connsiteY10" fmla="*/ 1752600 h 3397250"/>
                <a:gd name="connsiteX11" fmla="*/ 990600 w 1898650"/>
                <a:gd name="connsiteY11" fmla="*/ 1752600 h 3397250"/>
                <a:gd name="connsiteX12" fmla="*/ 876300 w 1898650"/>
                <a:gd name="connsiteY12" fmla="*/ 1631950 h 3397250"/>
                <a:gd name="connsiteX13" fmla="*/ 723900 w 1898650"/>
                <a:gd name="connsiteY13" fmla="*/ 1581150 h 3397250"/>
                <a:gd name="connsiteX14" fmla="*/ 565150 w 1898650"/>
                <a:gd name="connsiteY14" fmla="*/ 1593850 h 3397250"/>
                <a:gd name="connsiteX15" fmla="*/ 400050 w 1898650"/>
                <a:gd name="connsiteY15" fmla="*/ 1651000 h 3397250"/>
                <a:gd name="connsiteX16" fmla="*/ 285750 w 1898650"/>
                <a:gd name="connsiteY16" fmla="*/ 1790700 h 3397250"/>
                <a:gd name="connsiteX17" fmla="*/ 234950 w 1898650"/>
                <a:gd name="connsiteY17" fmla="*/ 1943100 h 3397250"/>
                <a:gd name="connsiteX18" fmla="*/ 247650 w 1898650"/>
                <a:gd name="connsiteY18" fmla="*/ 2076450 h 3397250"/>
                <a:gd name="connsiteX19" fmla="*/ 330200 w 1898650"/>
                <a:gd name="connsiteY19" fmla="*/ 2247900 h 3397250"/>
                <a:gd name="connsiteX20" fmla="*/ 463550 w 1898650"/>
                <a:gd name="connsiteY20" fmla="*/ 2355850 h 3397250"/>
                <a:gd name="connsiteX21" fmla="*/ 609600 w 1898650"/>
                <a:gd name="connsiteY21" fmla="*/ 2387600 h 3397250"/>
                <a:gd name="connsiteX22" fmla="*/ 768350 w 1898650"/>
                <a:gd name="connsiteY22" fmla="*/ 2368550 h 3397250"/>
                <a:gd name="connsiteX23" fmla="*/ 920750 w 1898650"/>
                <a:gd name="connsiteY23" fmla="*/ 2279650 h 3397250"/>
                <a:gd name="connsiteX24" fmla="*/ 990600 w 1898650"/>
                <a:gd name="connsiteY24" fmla="*/ 2197100 h 3397250"/>
                <a:gd name="connsiteX25" fmla="*/ 1454150 w 1898650"/>
                <a:gd name="connsiteY25" fmla="*/ 2203450 h 3397250"/>
                <a:gd name="connsiteX26" fmla="*/ 1498600 w 1898650"/>
                <a:gd name="connsiteY26" fmla="*/ 2451100 h 3397250"/>
                <a:gd name="connsiteX27" fmla="*/ 1593850 w 1898650"/>
                <a:gd name="connsiteY27" fmla="*/ 2546350 h 3397250"/>
                <a:gd name="connsiteX28" fmla="*/ 1752600 w 1898650"/>
                <a:gd name="connsiteY28" fmla="*/ 2597150 h 3397250"/>
                <a:gd name="connsiteX29" fmla="*/ 1898650 w 1898650"/>
                <a:gd name="connsiteY29" fmla="*/ 2559050 h 3397250"/>
                <a:gd name="connsiteX30" fmla="*/ 1873250 w 1898650"/>
                <a:gd name="connsiteY30" fmla="*/ 3359150 h 3397250"/>
                <a:gd name="connsiteX31" fmla="*/ 0 w 1898650"/>
                <a:gd name="connsiteY31" fmla="*/ 3397250 h 3397250"/>
                <a:gd name="connsiteX32" fmla="*/ 0 w 1898650"/>
                <a:gd name="connsiteY32" fmla="*/ 88900 h 3397250"/>
                <a:gd name="connsiteX33" fmla="*/ 12700 w 1898650"/>
                <a:gd name="connsiteY33" fmla="*/ 6350 h 3397250"/>
                <a:gd name="connsiteX34" fmla="*/ 1581150 w 1898650"/>
                <a:gd name="connsiteY34" fmla="*/ 0 h 3397250"/>
                <a:gd name="connsiteX35" fmla="*/ 1892300 w 1898650"/>
                <a:gd name="connsiteY35" fmla="*/ 114300 h 3397250"/>
                <a:gd name="connsiteX36" fmla="*/ 1562100 w 1898650"/>
                <a:gd name="connsiteY36" fmla="*/ 400050 h 33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98650" h="3397250">
                  <a:moveTo>
                    <a:pt x="1562100" y="400050"/>
                  </a:moveTo>
                  <a:lnTo>
                    <a:pt x="1238250" y="590550"/>
                  </a:lnTo>
                  <a:lnTo>
                    <a:pt x="1054100" y="736600"/>
                  </a:lnTo>
                  <a:lnTo>
                    <a:pt x="914400" y="908050"/>
                  </a:lnTo>
                  <a:lnTo>
                    <a:pt x="749300" y="1104900"/>
                  </a:lnTo>
                  <a:lnTo>
                    <a:pt x="704850" y="1181100"/>
                  </a:lnTo>
                  <a:lnTo>
                    <a:pt x="908050" y="1377950"/>
                  </a:lnTo>
                  <a:lnTo>
                    <a:pt x="971550" y="1435100"/>
                  </a:lnTo>
                  <a:lnTo>
                    <a:pt x="996950" y="1600200"/>
                  </a:lnTo>
                  <a:lnTo>
                    <a:pt x="1047750" y="1739900"/>
                  </a:lnTo>
                  <a:lnTo>
                    <a:pt x="1054100" y="1752600"/>
                  </a:lnTo>
                  <a:lnTo>
                    <a:pt x="990600" y="1752600"/>
                  </a:lnTo>
                  <a:lnTo>
                    <a:pt x="876300" y="1631950"/>
                  </a:lnTo>
                  <a:lnTo>
                    <a:pt x="723900" y="1581150"/>
                  </a:lnTo>
                  <a:lnTo>
                    <a:pt x="565150" y="1593850"/>
                  </a:lnTo>
                  <a:lnTo>
                    <a:pt x="400050" y="1651000"/>
                  </a:lnTo>
                  <a:lnTo>
                    <a:pt x="285750" y="1790700"/>
                  </a:lnTo>
                  <a:lnTo>
                    <a:pt x="234950" y="1943100"/>
                  </a:lnTo>
                  <a:lnTo>
                    <a:pt x="247650" y="2076450"/>
                  </a:lnTo>
                  <a:lnTo>
                    <a:pt x="330200" y="2247900"/>
                  </a:lnTo>
                  <a:lnTo>
                    <a:pt x="463550" y="2355850"/>
                  </a:lnTo>
                  <a:lnTo>
                    <a:pt x="609600" y="2387600"/>
                  </a:lnTo>
                  <a:lnTo>
                    <a:pt x="768350" y="2368550"/>
                  </a:lnTo>
                  <a:lnTo>
                    <a:pt x="920750" y="2279650"/>
                  </a:lnTo>
                  <a:lnTo>
                    <a:pt x="990600" y="2197100"/>
                  </a:lnTo>
                  <a:lnTo>
                    <a:pt x="1454150" y="2203450"/>
                  </a:lnTo>
                  <a:lnTo>
                    <a:pt x="1498600" y="2451100"/>
                  </a:lnTo>
                  <a:lnTo>
                    <a:pt x="1593850" y="2546350"/>
                  </a:lnTo>
                  <a:lnTo>
                    <a:pt x="1752600" y="2597150"/>
                  </a:lnTo>
                  <a:lnTo>
                    <a:pt x="1898650" y="2559050"/>
                  </a:lnTo>
                  <a:lnTo>
                    <a:pt x="1873250" y="3359150"/>
                  </a:lnTo>
                  <a:lnTo>
                    <a:pt x="0" y="3397250"/>
                  </a:lnTo>
                  <a:lnTo>
                    <a:pt x="0" y="88900"/>
                  </a:lnTo>
                  <a:lnTo>
                    <a:pt x="12700" y="6350"/>
                  </a:lnTo>
                  <a:lnTo>
                    <a:pt x="1581150" y="0"/>
                  </a:lnTo>
                  <a:lnTo>
                    <a:pt x="1892300" y="114300"/>
                  </a:lnTo>
                  <a:lnTo>
                    <a:pt x="1562100" y="40005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Forma libre 18"/>
            <p:cNvSpPr/>
            <p:nvPr/>
          </p:nvSpPr>
          <p:spPr>
            <a:xfrm>
              <a:off x="2399363" y="5060974"/>
              <a:ext cx="4869794" cy="1830616"/>
            </a:xfrm>
            <a:custGeom>
              <a:avLst/>
              <a:gdLst>
                <a:gd name="connsiteX0" fmla="*/ 82550 w 3479800"/>
                <a:gd name="connsiteY0" fmla="*/ 501650 h 1308100"/>
                <a:gd name="connsiteX1" fmla="*/ 254000 w 3479800"/>
                <a:gd name="connsiteY1" fmla="*/ 584200 h 1308100"/>
                <a:gd name="connsiteX2" fmla="*/ 400050 w 3479800"/>
                <a:gd name="connsiteY2" fmla="*/ 596900 h 1308100"/>
                <a:gd name="connsiteX3" fmla="*/ 488950 w 3479800"/>
                <a:gd name="connsiteY3" fmla="*/ 533400 h 1308100"/>
                <a:gd name="connsiteX4" fmla="*/ 654050 w 3479800"/>
                <a:gd name="connsiteY4" fmla="*/ 615950 h 1308100"/>
                <a:gd name="connsiteX5" fmla="*/ 857250 w 3479800"/>
                <a:gd name="connsiteY5" fmla="*/ 628650 h 1308100"/>
                <a:gd name="connsiteX6" fmla="*/ 984250 w 3479800"/>
                <a:gd name="connsiteY6" fmla="*/ 577850 h 1308100"/>
                <a:gd name="connsiteX7" fmla="*/ 1016000 w 3479800"/>
                <a:gd name="connsiteY7" fmla="*/ 533400 h 1308100"/>
                <a:gd name="connsiteX8" fmla="*/ 1289050 w 3479800"/>
                <a:gd name="connsiteY8" fmla="*/ 520700 h 1308100"/>
                <a:gd name="connsiteX9" fmla="*/ 1416050 w 3479800"/>
                <a:gd name="connsiteY9" fmla="*/ 425450 h 1308100"/>
                <a:gd name="connsiteX10" fmla="*/ 1441450 w 3479800"/>
                <a:gd name="connsiteY10" fmla="*/ 355600 h 1308100"/>
                <a:gd name="connsiteX11" fmla="*/ 1631950 w 3479800"/>
                <a:gd name="connsiteY11" fmla="*/ 317500 h 1308100"/>
                <a:gd name="connsiteX12" fmla="*/ 1739900 w 3479800"/>
                <a:gd name="connsiteY12" fmla="*/ 203200 h 1308100"/>
                <a:gd name="connsiteX13" fmla="*/ 1727200 w 3479800"/>
                <a:gd name="connsiteY13" fmla="*/ 146050 h 1308100"/>
                <a:gd name="connsiteX14" fmla="*/ 2139950 w 3479800"/>
                <a:gd name="connsiteY14" fmla="*/ 139700 h 1308100"/>
                <a:gd name="connsiteX15" fmla="*/ 2368550 w 3479800"/>
                <a:gd name="connsiteY15" fmla="*/ 209550 h 1308100"/>
                <a:gd name="connsiteX16" fmla="*/ 2489200 w 3479800"/>
                <a:gd name="connsiteY16" fmla="*/ 330200 h 1308100"/>
                <a:gd name="connsiteX17" fmla="*/ 2711450 w 3479800"/>
                <a:gd name="connsiteY17" fmla="*/ 431800 h 1308100"/>
                <a:gd name="connsiteX18" fmla="*/ 2901950 w 3479800"/>
                <a:gd name="connsiteY18" fmla="*/ 457200 h 1308100"/>
                <a:gd name="connsiteX19" fmla="*/ 3086100 w 3479800"/>
                <a:gd name="connsiteY19" fmla="*/ 361950 h 1308100"/>
                <a:gd name="connsiteX20" fmla="*/ 3257550 w 3479800"/>
                <a:gd name="connsiteY20" fmla="*/ 203200 h 1308100"/>
                <a:gd name="connsiteX21" fmla="*/ 3289300 w 3479800"/>
                <a:gd name="connsiteY21" fmla="*/ 63500 h 1308100"/>
                <a:gd name="connsiteX22" fmla="*/ 3308350 w 3479800"/>
                <a:gd name="connsiteY22" fmla="*/ 0 h 1308100"/>
                <a:gd name="connsiteX23" fmla="*/ 3479800 w 3479800"/>
                <a:gd name="connsiteY23" fmla="*/ 0 h 1308100"/>
                <a:gd name="connsiteX24" fmla="*/ 3403600 w 3479800"/>
                <a:gd name="connsiteY24" fmla="*/ 1308100 h 1308100"/>
                <a:gd name="connsiteX25" fmla="*/ 0 w 3479800"/>
                <a:gd name="connsiteY25" fmla="*/ 1301750 h 1308100"/>
                <a:gd name="connsiteX26" fmla="*/ 82550 w 3479800"/>
                <a:gd name="connsiteY26" fmla="*/ 501650 h 1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79800" h="1308100">
                  <a:moveTo>
                    <a:pt x="82550" y="501650"/>
                  </a:moveTo>
                  <a:lnTo>
                    <a:pt x="254000" y="584200"/>
                  </a:lnTo>
                  <a:lnTo>
                    <a:pt x="400050" y="596900"/>
                  </a:lnTo>
                  <a:lnTo>
                    <a:pt x="488950" y="533400"/>
                  </a:lnTo>
                  <a:lnTo>
                    <a:pt x="654050" y="615950"/>
                  </a:lnTo>
                  <a:lnTo>
                    <a:pt x="857250" y="628650"/>
                  </a:lnTo>
                  <a:lnTo>
                    <a:pt x="984250" y="577850"/>
                  </a:lnTo>
                  <a:lnTo>
                    <a:pt x="1016000" y="533400"/>
                  </a:lnTo>
                  <a:lnTo>
                    <a:pt x="1289050" y="520700"/>
                  </a:lnTo>
                  <a:lnTo>
                    <a:pt x="1416050" y="425450"/>
                  </a:lnTo>
                  <a:lnTo>
                    <a:pt x="1441450" y="355600"/>
                  </a:lnTo>
                  <a:lnTo>
                    <a:pt x="1631950" y="317500"/>
                  </a:lnTo>
                  <a:lnTo>
                    <a:pt x="1739900" y="203200"/>
                  </a:lnTo>
                  <a:lnTo>
                    <a:pt x="1727200" y="146050"/>
                  </a:lnTo>
                  <a:lnTo>
                    <a:pt x="2139950" y="139700"/>
                  </a:lnTo>
                  <a:lnTo>
                    <a:pt x="2368550" y="209550"/>
                  </a:lnTo>
                  <a:lnTo>
                    <a:pt x="2489200" y="330200"/>
                  </a:lnTo>
                  <a:lnTo>
                    <a:pt x="2711450" y="431800"/>
                  </a:lnTo>
                  <a:lnTo>
                    <a:pt x="2901950" y="457200"/>
                  </a:lnTo>
                  <a:lnTo>
                    <a:pt x="3086100" y="361950"/>
                  </a:lnTo>
                  <a:lnTo>
                    <a:pt x="3257550" y="203200"/>
                  </a:lnTo>
                  <a:lnTo>
                    <a:pt x="3289300" y="63500"/>
                  </a:lnTo>
                  <a:lnTo>
                    <a:pt x="3308350" y="0"/>
                  </a:lnTo>
                  <a:lnTo>
                    <a:pt x="3479800" y="0"/>
                  </a:lnTo>
                  <a:lnTo>
                    <a:pt x="3403600" y="1308100"/>
                  </a:lnTo>
                  <a:lnTo>
                    <a:pt x="0" y="1301750"/>
                  </a:lnTo>
                  <a:lnTo>
                    <a:pt x="82550" y="50165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Forma libre 19"/>
            <p:cNvSpPr/>
            <p:nvPr/>
          </p:nvSpPr>
          <p:spPr>
            <a:xfrm>
              <a:off x="6318303" y="4483352"/>
              <a:ext cx="924195" cy="737578"/>
            </a:xfrm>
            <a:custGeom>
              <a:avLst/>
              <a:gdLst>
                <a:gd name="connsiteX0" fmla="*/ 355600 w 660400"/>
                <a:gd name="connsiteY0" fmla="*/ 95250 h 527050"/>
                <a:gd name="connsiteX1" fmla="*/ 12700 w 660400"/>
                <a:gd name="connsiteY1" fmla="*/ 203200 h 527050"/>
                <a:gd name="connsiteX2" fmla="*/ 0 w 660400"/>
                <a:gd name="connsiteY2" fmla="*/ 393700 h 527050"/>
                <a:gd name="connsiteX3" fmla="*/ 127000 w 660400"/>
                <a:gd name="connsiteY3" fmla="*/ 527050 h 527050"/>
                <a:gd name="connsiteX4" fmla="*/ 457200 w 660400"/>
                <a:gd name="connsiteY4" fmla="*/ 444500 h 527050"/>
                <a:gd name="connsiteX5" fmla="*/ 660400 w 660400"/>
                <a:gd name="connsiteY5" fmla="*/ 393700 h 527050"/>
                <a:gd name="connsiteX6" fmla="*/ 603250 w 660400"/>
                <a:gd name="connsiteY6" fmla="*/ 0 h 527050"/>
                <a:gd name="connsiteX7" fmla="*/ 355600 w 660400"/>
                <a:gd name="connsiteY7" fmla="*/ 95250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527050">
                  <a:moveTo>
                    <a:pt x="355600" y="95250"/>
                  </a:moveTo>
                  <a:lnTo>
                    <a:pt x="12700" y="203200"/>
                  </a:lnTo>
                  <a:lnTo>
                    <a:pt x="0" y="393700"/>
                  </a:lnTo>
                  <a:lnTo>
                    <a:pt x="127000" y="527050"/>
                  </a:lnTo>
                  <a:lnTo>
                    <a:pt x="457200" y="444500"/>
                  </a:lnTo>
                  <a:lnTo>
                    <a:pt x="660400" y="393700"/>
                  </a:lnTo>
                  <a:lnTo>
                    <a:pt x="603250" y="0"/>
                  </a:lnTo>
                  <a:lnTo>
                    <a:pt x="355600" y="95250"/>
                  </a:lnTo>
                  <a:close/>
                </a:path>
              </a:pathLst>
            </a:cu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1" name="CuadroTexto 20"/>
            <p:cNvSpPr txBox="1"/>
            <p:nvPr/>
          </p:nvSpPr>
          <p:spPr>
            <a:xfrm>
              <a:off x="1427802" y="4016604"/>
              <a:ext cx="2501334" cy="461665"/>
            </a:xfrm>
            <a:prstGeom prst="rect">
              <a:avLst/>
            </a:prstGeom>
            <a:noFill/>
          </p:spPr>
          <p:txBody>
            <a:bodyPr wrap="square" rtlCol="0">
              <a:spAutoFit/>
            </a:bodyPr>
            <a:lstStyle/>
            <a:p>
              <a:pPr algn="ctr"/>
              <a:r>
                <a:rPr lang="es-ES" sz="2400" b="1" dirty="0"/>
                <a:t>Alumnos</a:t>
              </a:r>
            </a:p>
          </p:txBody>
        </p:sp>
        <p:sp>
          <p:nvSpPr>
            <p:cNvPr id="23" name="CuadroTexto 22"/>
            <p:cNvSpPr txBox="1"/>
            <p:nvPr/>
          </p:nvSpPr>
          <p:spPr>
            <a:xfrm>
              <a:off x="4221369" y="4682413"/>
              <a:ext cx="2252674" cy="430887"/>
            </a:xfrm>
            <a:prstGeom prst="rect">
              <a:avLst/>
            </a:prstGeom>
            <a:noFill/>
          </p:spPr>
          <p:txBody>
            <a:bodyPr wrap="square" rtlCol="0">
              <a:spAutoFit/>
            </a:bodyPr>
            <a:lstStyle/>
            <a:p>
              <a:pPr algn="ctr"/>
              <a:r>
                <a:rPr lang="es-ES" sz="2100" b="1" dirty="0">
                  <a:solidFill>
                    <a:schemeClr val="bg1"/>
                  </a:solidFill>
                  <a:effectLst>
                    <a:glow rad="101600">
                      <a:schemeClr val="tx1">
                        <a:alpha val="75000"/>
                      </a:schemeClr>
                    </a:glow>
                  </a:effectLst>
                </a:rPr>
                <a:t>SIG, R, GEE, </a:t>
              </a:r>
              <a:r>
                <a:rPr lang="es-ES" sz="2100" b="1" dirty="0" err="1">
                  <a:solidFill>
                    <a:schemeClr val="bg1"/>
                  </a:solidFill>
                  <a:effectLst>
                    <a:glow rad="101600">
                      <a:schemeClr val="tx1">
                        <a:alpha val="75000"/>
                      </a:schemeClr>
                    </a:glow>
                  </a:effectLst>
                </a:rPr>
                <a:t>etc</a:t>
              </a:r>
              <a:endParaRPr lang="es-ES" sz="2100" b="1" dirty="0">
                <a:solidFill>
                  <a:schemeClr val="bg1"/>
                </a:solidFill>
                <a:effectLst>
                  <a:glow rad="101600">
                    <a:schemeClr val="tx1">
                      <a:alpha val="75000"/>
                    </a:schemeClr>
                  </a:glow>
                </a:effectLst>
              </a:endParaRPr>
            </a:p>
          </p:txBody>
        </p:sp>
        <p:pic>
          <p:nvPicPr>
            <p:cNvPr id="24" name="Imagen 23" descr="Screen Shot 2017-06-20 at 22.17.29.png"/>
            <p:cNvPicPr>
              <a:picLocks noChangeAspect="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t="9742"/>
            <a:stretch/>
          </p:blipFill>
          <p:spPr>
            <a:xfrm rot="6300000" flipV="1">
              <a:off x="6741498" y="3166237"/>
              <a:ext cx="2638583" cy="1957407"/>
            </a:xfrm>
            <a:prstGeom prst="rect">
              <a:avLst/>
            </a:prstGeom>
          </p:spPr>
        </p:pic>
        <p:grpSp>
          <p:nvGrpSpPr>
            <p:cNvPr id="25" name="Agrupar 24"/>
            <p:cNvGrpSpPr/>
            <p:nvPr/>
          </p:nvGrpSpPr>
          <p:grpSpPr>
            <a:xfrm rot="20583346">
              <a:off x="6856689" y="4518836"/>
              <a:ext cx="657262" cy="566605"/>
              <a:chOff x="5503521" y="385599"/>
              <a:chExt cx="1569234" cy="1352788"/>
            </a:xfrm>
          </p:grpSpPr>
          <p:sp>
            <p:nvSpPr>
              <p:cNvPr id="26" name="Hexágono 25"/>
              <p:cNvSpPr/>
              <p:nvPr/>
            </p:nvSpPr>
            <p:spPr>
              <a:xfrm>
                <a:off x="5503521" y="385599"/>
                <a:ext cx="1569234" cy="1352788"/>
              </a:xfrm>
              <a:prstGeom prst="hexagon">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7" name="Elipse 26"/>
              <p:cNvSpPr/>
              <p:nvPr/>
            </p:nvSpPr>
            <p:spPr>
              <a:xfrm>
                <a:off x="5988616" y="762471"/>
                <a:ext cx="599045" cy="599045"/>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29" name="CuadroTexto 28"/>
            <p:cNvSpPr txBox="1"/>
            <p:nvPr/>
          </p:nvSpPr>
          <p:spPr>
            <a:xfrm>
              <a:off x="6670666" y="2617295"/>
              <a:ext cx="1823169" cy="1200328"/>
            </a:xfrm>
            <a:prstGeom prst="rect">
              <a:avLst/>
            </a:prstGeom>
            <a:noFill/>
          </p:spPr>
          <p:txBody>
            <a:bodyPr wrap="square" rtlCol="0">
              <a:spAutoFit/>
            </a:bodyPr>
            <a:lstStyle/>
            <a:p>
              <a:pPr algn="ctr"/>
              <a:r>
                <a:rPr lang="es-ES" sz="2400" b="1" dirty="0">
                  <a:solidFill>
                    <a:srgbClr val="A60803"/>
                  </a:solidFill>
                  <a:effectLst>
                    <a:glow rad="228600">
                      <a:schemeClr val="bg1">
                        <a:alpha val="75000"/>
                      </a:schemeClr>
                    </a:glow>
                  </a:effectLst>
                </a:rPr>
                <a:t>Problemas de gestión ambiental</a:t>
              </a:r>
            </a:p>
          </p:txBody>
        </p:sp>
        <p:sp>
          <p:nvSpPr>
            <p:cNvPr id="30" name="CuadroTexto 29"/>
            <p:cNvSpPr txBox="1"/>
            <p:nvPr/>
          </p:nvSpPr>
          <p:spPr>
            <a:xfrm>
              <a:off x="6474043" y="5168919"/>
              <a:ext cx="2827741" cy="830997"/>
            </a:xfrm>
            <a:prstGeom prst="rect">
              <a:avLst/>
            </a:prstGeom>
            <a:noFill/>
          </p:spPr>
          <p:txBody>
            <a:bodyPr wrap="square" rtlCol="0">
              <a:spAutoFit/>
            </a:bodyPr>
            <a:lstStyle>
              <a:defPPr>
                <a:defRPr lang="es-ES"/>
              </a:defPPr>
              <a:lvl1pPr>
                <a:defRPr sz="3000" b="1">
                  <a:solidFill>
                    <a:srgbClr val="A60803"/>
                  </a:solidFill>
                  <a:effectLst>
                    <a:glow rad="228600">
                      <a:schemeClr val="bg1">
                        <a:alpha val="75000"/>
                      </a:schemeClr>
                    </a:glow>
                  </a:effectLst>
                </a:defRPr>
              </a:lvl1pPr>
            </a:lstStyle>
            <a:p>
              <a:pPr algn="ctr"/>
              <a:r>
                <a:rPr lang="es-ES" sz="2400" dirty="0"/>
                <a:t>Preguntas científicas</a:t>
              </a:r>
            </a:p>
          </p:txBody>
        </p:sp>
      </p:grpSp>
    </p:spTree>
    <p:extLst>
      <p:ext uri="{BB962C8B-B14F-4D97-AF65-F5344CB8AC3E}">
        <p14:creationId xmlns:p14="http://schemas.microsoft.com/office/powerpoint/2010/main" val="291034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30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6"/>
          <p:cNvSpPr txBox="1">
            <a:spLocks noGrp="1"/>
          </p:cNvSpPr>
          <p:nvPr>
            <p:ph type="title"/>
          </p:nvPr>
        </p:nvSpPr>
        <p:spPr>
          <a:xfrm>
            <a:off x="685800" y="992858"/>
            <a:ext cx="7772400" cy="15287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None/>
            </a:pPr>
            <a:r>
              <a:rPr lang="es-ES" sz="4000" b="0" i="0" u="none" strike="noStrike" cap="none">
                <a:solidFill>
                  <a:srgbClr val="000000"/>
                </a:solidFill>
                <a:latin typeface="Arial"/>
                <a:ea typeface="Arial"/>
                <a:cs typeface="Arial"/>
                <a:sym typeface="Arial"/>
              </a:rPr>
              <a:t>OBJETIVOS GENERALES</a:t>
            </a:r>
            <a:endParaRPr/>
          </a:p>
        </p:txBody>
      </p:sp>
      <p:sp>
        <p:nvSpPr>
          <p:cNvPr id="312" name="Google Shape;312;p36"/>
          <p:cNvSpPr txBox="1">
            <a:spLocks noGrp="1"/>
          </p:cNvSpPr>
          <p:nvPr>
            <p:ph type="body" idx="1"/>
          </p:nvPr>
        </p:nvSpPr>
        <p:spPr>
          <a:xfrm>
            <a:off x="685800" y="2556545"/>
            <a:ext cx="7772400" cy="3840163"/>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a:solidFill>
                  <a:srgbClr val="000000"/>
                </a:solidFill>
                <a:latin typeface="Arial"/>
                <a:ea typeface="Arial"/>
                <a:cs typeface="Arial"/>
                <a:sym typeface="Arial"/>
              </a:rPr>
              <a:t>Dar a conocer a los alumnos los conceptos básicos de la Ecoinformática</a:t>
            </a:r>
            <a:endParaRPr/>
          </a:p>
          <a:p>
            <a:pPr marL="341313" marR="0" lvl="0" indent="-341313" algn="l" rtl="0">
              <a:lnSpc>
                <a:spcPct val="93000"/>
              </a:lnSpc>
              <a:spcBef>
                <a:spcPts val="800"/>
              </a:spcBef>
              <a:spcAft>
                <a:spcPts val="0"/>
              </a:spcAft>
              <a:buClr>
                <a:srgbClr val="000000"/>
              </a:buClr>
              <a:buSzPts val="3200"/>
              <a:buFont typeface="Arial"/>
              <a:buChar char="•"/>
            </a:pPr>
            <a:r>
              <a:rPr lang="es-ES" sz="3200" b="0" i="0" u="none" strike="noStrike" cap="none">
                <a:solidFill>
                  <a:srgbClr val="000000"/>
                </a:solidFill>
                <a:latin typeface="Arial"/>
                <a:ea typeface="Arial"/>
                <a:cs typeface="Arial"/>
                <a:sym typeface="Arial"/>
              </a:rPr>
              <a:t>Proporcionar a los alumnos un conocimiento práctico sobre métodos y técnicas ecoinformáticas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685800" y="992858"/>
            <a:ext cx="7772400" cy="15287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None/>
            </a:pPr>
            <a:r>
              <a:rPr lang="es-ES" sz="4000" b="0" i="0" u="none" strike="noStrike" cap="none">
                <a:solidFill>
                  <a:srgbClr val="000000"/>
                </a:solidFill>
                <a:latin typeface="Arial"/>
                <a:ea typeface="Arial"/>
                <a:cs typeface="Arial"/>
                <a:sym typeface="Arial"/>
              </a:rPr>
              <a:t>OBJETIVOS ESPECÍFICOS</a:t>
            </a:r>
            <a:endParaRPr/>
          </a:p>
        </p:txBody>
      </p:sp>
      <p:sp>
        <p:nvSpPr>
          <p:cNvPr id="321" name="Google Shape;321;p37"/>
          <p:cNvSpPr txBox="1">
            <a:spLocks noGrp="1"/>
          </p:cNvSpPr>
          <p:nvPr>
            <p:ph type="body" idx="1"/>
          </p:nvPr>
        </p:nvSpPr>
        <p:spPr>
          <a:xfrm>
            <a:off x="677863" y="2339058"/>
            <a:ext cx="7772400" cy="3840162"/>
          </a:xfrm>
          <a:prstGeom prst="rect">
            <a:avLst/>
          </a:prstGeom>
          <a:noFill/>
          <a:ln>
            <a:noFill/>
          </a:ln>
        </p:spPr>
        <p:txBody>
          <a:bodyPr spcFirstLastPara="1" wrap="square" lIns="91425" tIns="45700" rIns="91425" bIns="45700" anchor="t" anchorCtr="0">
            <a:noAutofit/>
          </a:bodyPr>
          <a:lstStyle/>
          <a:p>
            <a:pPr marL="341313" marR="0" lvl="0" indent="-341313" algn="l" rtl="0">
              <a:lnSpc>
                <a:spcPct val="93000"/>
              </a:lnSpc>
              <a:spcBef>
                <a:spcPts val="0"/>
              </a:spcBef>
              <a:spcAft>
                <a:spcPts val="0"/>
              </a:spcAft>
              <a:buClr>
                <a:srgbClr val="000000"/>
              </a:buClr>
              <a:buSzPts val="3200"/>
              <a:buFont typeface="Arial"/>
              <a:buChar char="•"/>
            </a:pPr>
            <a:r>
              <a:rPr lang="es-ES" sz="3200" b="0" i="0" u="none" strike="noStrike" cap="none">
                <a:solidFill>
                  <a:srgbClr val="000000"/>
                </a:solidFill>
                <a:latin typeface="Arial"/>
                <a:ea typeface="Arial"/>
                <a:cs typeface="Arial"/>
                <a:sym typeface="Arial"/>
              </a:rPr>
              <a:t>Mejorar vuestras capacidades para:</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Capturar y organizar datos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Analizarlos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Diseñar modelos y realizar simulaciones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Presentar resultados</a:t>
            </a:r>
            <a:endParaRPr/>
          </a:p>
          <a:p>
            <a:pPr marL="741363" marR="0" lvl="1" indent="-284163" algn="l" rtl="0">
              <a:lnSpc>
                <a:spcPct val="93000"/>
              </a:lnSpc>
              <a:spcBef>
                <a:spcPts val="700"/>
              </a:spcBef>
              <a:spcAft>
                <a:spcPts val="0"/>
              </a:spcAft>
              <a:buClr>
                <a:srgbClr val="000000"/>
              </a:buClr>
              <a:buSzPts val="2800"/>
              <a:buFont typeface="Arial"/>
              <a:buChar char="–"/>
            </a:pPr>
            <a:r>
              <a:rPr lang="es-ES" sz="2800" b="0" i="0" u="none" strike="noStrike" cap="none">
                <a:solidFill>
                  <a:srgbClr val="000000"/>
                </a:solidFill>
                <a:latin typeface="Arial"/>
                <a:ea typeface="Arial"/>
                <a:cs typeface="Arial"/>
                <a:sym typeface="Arial"/>
              </a:rPr>
              <a:t>Obtener conclusiones válidas para investigación y gestión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38"/>
          <p:cNvPicPr preferRelativeResize="0"/>
          <p:nvPr/>
        </p:nvPicPr>
        <p:blipFill rotWithShape="1">
          <a:blip r:embed="rId3">
            <a:alphaModFix/>
          </a:blip>
          <a:srcRect/>
          <a:stretch/>
        </p:blipFill>
        <p:spPr>
          <a:xfrm>
            <a:off x="2054225" y="1091528"/>
            <a:ext cx="5108575" cy="4622800"/>
          </a:xfrm>
          <a:prstGeom prst="rect">
            <a:avLst/>
          </a:prstGeom>
          <a:noFill/>
          <a:ln>
            <a:noFill/>
          </a:ln>
        </p:spPr>
      </p:pic>
      <p:pic>
        <p:nvPicPr>
          <p:cNvPr id="330" name="Google Shape;330;p38"/>
          <p:cNvPicPr preferRelativeResize="0"/>
          <p:nvPr/>
        </p:nvPicPr>
        <p:blipFill rotWithShape="1">
          <a:blip r:embed="rId4">
            <a:alphaModFix/>
          </a:blip>
          <a:srcRect/>
          <a:stretch/>
        </p:blipFill>
        <p:spPr>
          <a:xfrm>
            <a:off x="5741988" y="5838153"/>
            <a:ext cx="3216275" cy="1003300"/>
          </a:xfrm>
          <a:prstGeom prst="rect">
            <a:avLst/>
          </a:prstGeom>
          <a:noFill/>
          <a:ln>
            <a:noFill/>
          </a:ln>
        </p:spPr>
      </p:pic>
      <p:grpSp>
        <p:nvGrpSpPr>
          <p:cNvPr id="331" name="Google Shape;331;p38"/>
          <p:cNvGrpSpPr/>
          <p:nvPr/>
        </p:nvGrpSpPr>
        <p:grpSpPr>
          <a:xfrm>
            <a:off x="6556375" y="4382415"/>
            <a:ext cx="2040339" cy="682485"/>
            <a:chOff x="6556375" y="4219575"/>
            <a:chExt cx="2040339" cy="682485"/>
          </a:xfrm>
        </p:grpSpPr>
        <p:sp>
          <p:nvSpPr>
            <p:cNvPr id="332" name="Google Shape;332;p38"/>
            <p:cNvSpPr txBox="1"/>
            <p:nvPr/>
          </p:nvSpPr>
          <p:spPr>
            <a:xfrm>
              <a:off x="6699250" y="4219575"/>
              <a:ext cx="1897464" cy="682485"/>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1800">
                  <a:solidFill>
                    <a:srgbClr val="0084D1"/>
                  </a:solidFill>
                  <a:latin typeface="Times New Roman"/>
                  <a:ea typeface="Times New Roman"/>
                  <a:cs typeface="Times New Roman"/>
                  <a:sym typeface="Times New Roman"/>
                </a:rPr>
                <a:t>Reproducibilidad</a:t>
              </a:r>
              <a:endParaRPr sz="1800">
                <a:solidFill>
                  <a:srgbClr val="0084D1"/>
                </a:solidFill>
                <a:latin typeface="Times New Roman"/>
                <a:ea typeface="Times New Roman"/>
                <a:cs typeface="Times New Roman"/>
                <a:sym typeface="Times New Roman"/>
              </a:endParaRPr>
            </a:p>
          </p:txBody>
        </p:sp>
        <p:cxnSp>
          <p:nvCxnSpPr>
            <p:cNvPr id="333" name="Google Shape;333;p38"/>
            <p:cNvCxnSpPr/>
            <p:nvPr/>
          </p:nvCxnSpPr>
          <p:spPr>
            <a:xfrm rot="10800000" flipH="1">
              <a:off x="6556375" y="4432300"/>
              <a:ext cx="200025" cy="12700"/>
            </a:xfrm>
            <a:prstGeom prst="straightConnector1">
              <a:avLst/>
            </a:prstGeom>
            <a:noFill/>
            <a:ln w="9525" cap="flat" cmpd="sng">
              <a:solidFill>
                <a:srgbClr val="000000"/>
              </a:solidFill>
              <a:prstDash val="solid"/>
              <a:round/>
              <a:headEnd type="none" w="sm" len="sm"/>
              <a:tailEnd type="none" w="sm" len="sm"/>
            </a:ln>
          </p:spPr>
        </p:cxnSp>
      </p:grpSp>
      <p:grpSp>
        <p:nvGrpSpPr>
          <p:cNvPr id="334" name="Google Shape;334;p38"/>
          <p:cNvGrpSpPr/>
          <p:nvPr/>
        </p:nvGrpSpPr>
        <p:grpSpPr>
          <a:xfrm>
            <a:off x="3690938" y="5385715"/>
            <a:ext cx="1981200" cy="857250"/>
            <a:chOff x="3690938" y="5222875"/>
            <a:chExt cx="1981200" cy="857250"/>
          </a:xfrm>
        </p:grpSpPr>
        <p:sp>
          <p:nvSpPr>
            <p:cNvPr id="335" name="Google Shape;335;p38"/>
            <p:cNvSpPr txBox="1"/>
            <p:nvPr/>
          </p:nvSpPr>
          <p:spPr>
            <a:xfrm>
              <a:off x="3690938" y="5440363"/>
              <a:ext cx="1981200" cy="639762"/>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 Bases de datos</a:t>
              </a:r>
              <a:endParaRPr sz="1800">
                <a:solidFill>
                  <a:srgbClr val="0084D1"/>
                </a:solidFill>
                <a:latin typeface="Times New Roman"/>
                <a:ea typeface="Times New Roman"/>
                <a:cs typeface="Times New Roman"/>
                <a:sym typeface="Times New Roman"/>
              </a:endParaRPr>
            </a:p>
          </p:txBody>
        </p:sp>
        <p:cxnSp>
          <p:nvCxnSpPr>
            <p:cNvPr id="336" name="Google Shape;336;p38"/>
            <p:cNvCxnSpPr/>
            <p:nvPr/>
          </p:nvCxnSpPr>
          <p:spPr>
            <a:xfrm rot="10800000" flipH="1">
              <a:off x="4578350" y="5222875"/>
              <a:ext cx="1588" cy="158750"/>
            </a:xfrm>
            <a:prstGeom prst="straightConnector1">
              <a:avLst/>
            </a:prstGeom>
            <a:noFill/>
            <a:ln w="9525" cap="flat" cmpd="sng">
              <a:solidFill>
                <a:srgbClr val="000000"/>
              </a:solidFill>
              <a:prstDash val="solid"/>
              <a:round/>
              <a:headEnd type="none" w="sm" len="sm"/>
              <a:tailEnd type="none" w="sm" len="sm"/>
            </a:ln>
          </p:spPr>
        </p:cxnSp>
      </p:grpSp>
      <p:grpSp>
        <p:nvGrpSpPr>
          <p:cNvPr id="337" name="Google Shape;337;p38"/>
          <p:cNvGrpSpPr/>
          <p:nvPr/>
        </p:nvGrpSpPr>
        <p:grpSpPr>
          <a:xfrm>
            <a:off x="274221" y="2807361"/>
            <a:ext cx="1813342" cy="912812"/>
            <a:chOff x="274221" y="2644521"/>
            <a:chExt cx="1813342" cy="912812"/>
          </a:xfrm>
        </p:grpSpPr>
        <p:sp>
          <p:nvSpPr>
            <p:cNvPr id="338" name="Google Shape;338;p38"/>
            <p:cNvSpPr txBox="1"/>
            <p:nvPr/>
          </p:nvSpPr>
          <p:spPr>
            <a:xfrm>
              <a:off x="274221" y="2644521"/>
              <a:ext cx="1595437" cy="912812"/>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Modelos de distribución de especies</a:t>
              </a:r>
              <a:endParaRPr/>
            </a:p>
            <a:p>
              <a:pPr marL="0" marR="0" lvl="0" indent="0" algn="ctr" rtl="0">
                <a:spcBef>
                  <a:spcPts val="0"/>
                </a:spcBef>
                <a:spcAft>
                  <a:spcPts val="0"/>
                </a:spcAft>
                <a:buNone/>
              </a:pPr>
              <a:endParaRPr sz="1800">
                <a:solidFill>
                  <a:srgbClr val="0084D1"/>
                </a:solidFill>
                <a:latin typeface="Times New Roman"/>
                <a:ea typeface="Times New Roman"/>
                <a:cs typeface="Times New Roman"/>
                <a:sym typeface="Times New Roman"/>
              </a:endParaRPr>
            </a:p>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Programación</a:t>
              </a:r>
              <a:endParaRPr sz="1800">
                <a:solidFill>
                  <a:srgbClr val="0084D1"/>
                </a:solidFill>
                <a:latin typeface="Times New Roman"/>
                <a:ea typeface="Times New Roman"/>
                <a:cs typeface="Times New Roman"/>
                <a:sym typeface="Times New Roman"/>
              </a:endParaRPr>
            </a:p>
          </p:txBody>
        </p:sp>
        <p:cxnSp>
          <p:nvCxnSpPr>
            <p:cNvPr id="339" name="Google Shape;339;p38"/>
            <p:cNvCxnSpPr/>
            <p:nvPr/>
          </p:nvCxnSpPr>
          <p:spPr>
            <a:xfrm rot="10800000" flipH="1">
              <a:off x="1778000" y="3089275"/>
              <a:ext cx="309563" cy="12700"/>
            </a:xfrm>
            <a:prstGeom prst="straightConnector1">
              <a:avLst/>
            </a:prstGeom>
            <a:noFill/>
            <a:ln w="9525" cap="flat" cmpd="sng">
              <a:solidFill>
                <a:srgbClr val="000000"/>
              </a:solidFill>
              <a:prstDash val="solid"/>
              <a:round/>
              <a:headEnd type="none" w="sm" len="sm"/>
              <a:tailEnd type="none" w="sm" len="sm"/>
            </a:ln>
          </p:spPr>
        </p:cxnSp>
      </p:grpSp>
      <p:sp>
        <p:nvSpPr>
          <p:cNvPr id="340" name="Google Shape;340;p38"/>
          <p:cNvSpPr txBox="1"/>
          <p:nvPr/>
        </p:nvSpPr>
        <p:spPr>
          <a:xfrm>
            <a:off x="364566" y="930750"/>
            <a:ext cx="2359025" cy="359919"/>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Teledetección</a:t>
            </a:r>
            <a:endParaRPr sz="1800">
              <a:solidFill>
                <a:srgbClr val="0084D1"/>
              </a:solidFill>
              <a:latin typeface="Times New Roman"/>
              <a:ea typeface="Times New Roman"/>
              <a:cs typeface="Times New Roman"/>
              <a:sym typeface="Times New Roman"/>
            </a:endParaRPr>
          </a:p>
        </p:txBody>
      </p:sp>
      <p:grpSp>
        <p:nvGrpSpPr>
          <p:cNvPr id="341" name="Google Shape;341;p38"/>
          <p:cNvGrpSpPr/>
          <p:nvPr/>
        </p:nvGrpSpPr>
        <p:grpSpPr>
          <a:xfrm>
            <a:off x="6473825" y="1215705"/>
            <a:ext cx="1788645" cy="491773"/>
            <a:chOff x="6473825" y="1052865"/>
            <a:chExt cx="1788645" cy="491773"/>
          </a:xfrm>
        </p:grpSpPr>
        <p:cxnSp>
          <p:nvCxnSpPr>
            <p:cNvPr id="342" name="Google Shape;342;p38"/>
            <p:cNvCxnSpPr/>
            <p:nvPr/>
          </p:nvCxnSpPr>
          <p:spPr>
            <a:xfrm rot="10800000" flipH="1">
              <a:off x="6473825" y="1395413"/>
              <a:ext cx="163513" cy="149225"/>
            </a:xfrm>
            <a:prstGeom prst="straightConnector1">
              <a:avLst/>
            </a:prstGeom>
            <a:noFill/>
            <a:ln w="9525" cap="flat" cmpd="sng">
              <a:solidFill>
                <a:srgbClr val="000000"/>
              </a:solidFill>
              <a:prstDash val="solid"/>
              <a:round/>
              <a:headEnd type="none" w="sm" len="sm"/>
              <a:tailEnd type="none" w="sm" len="sm"/>
            </a:ln>
          </p:spPr>
        </p:cxnSp>
        <p:sp>
          <p:nvSpPr>
            <p:cNvPr id="343" name="Google Shape;343;p38"/>
            <p:cNvSpPr txBox="1"/>
            <p:nvPr/>
          </p:nvSpPr>
          <p:spPr>
            <a:xfrm>
              <a:off x="6667032" y="1052865"/>
              <a:ext cx="1595438" cy="385784"/>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1800">
                  <a:solidFill>
                    <a:srgbClr val="0084D1"/>
                  </a:solidFill>
                  <a:latin typeface="Times New Roman"/>
                  <a:ea typeface="Times New Roman"/>
                  <a:cs typeface="Times New Roman"/>
                  <a:sym typeface="Times New Roman"/>
                </a:rPr>
                <a:t>Teledetección</a:t>
              </a:r>
              <a:endParaRPr sz="1800">
                <a:solidFill>
                  <a:srgbClr val="0084D1"/>
                </a:solidFill>
                <a:latin typeface="Times New Roman"/>
                <a:ea typeface="Times New Roman"/>
                <a:cs typeface="Times New Roman"/>
                <a:sym typeface="Times New Roman"/>
              </a:endParaRPr>
            </a:p>
          </p:txBody>
        </p:sp>
      </p:grpSp>
      <p:grpSp>
        <p:nvGrpSpPr>
          <p:cNvPr id="344" name="Google Shape;344;p38"/>
          <p:cNvGrpSpPr/>
          <p:nvPr/>
        </p:nvGrpSpPr>
        <p:grpSpPr>
          <a:xfrm>
            <a:off x="364566" y="1246725"/>
            <a:ext cx="2370697" cy="430590"/>
            <a:chOff x="364566" y="1083885"/>
            <a:chExt cx="2370697" cy="430590"/>
          </a:xfrm>
        </p:grpSpPr>
        <p:cxnSp>
          <p:nvCxnSpPr>
            <p:cNvPr id="345" name="Google Shape;345;p38"/>
            <p:cNvCxnSpPr/>
            <p:nvPr/>
          </p:nvCxnSpPr>
          <p:spPr>
            <a:xfrm>
              <a:off x="2516188" y="1322388"/>
              <a:ext cx="219075" cy="192087"/>
            </a:xfrm>
            <a:prstGeom prst="straightConnector1">
              <a:avLst/>
            </a:prstGeom>
            <a:noFill/>
            <a:ln w="9525" cap="flat" cmpd="sng">
              <a:solidFill>
                <a:srgbClr val="000000"/>
              </a:solidFill>
              <a:prstDash val="solid"/>
              <a:round/>
              <a:headEnd type="none" w="sm" len="sm"/>
              <a:tailEnd type="none" w="sm" len="sm"/>
            </a:ln>
          </p:spPr>
        </p:cxnSp>
        <p:sp>
          <p:nvSpPr>
            <p:cNvPr id="346" name="Google Shape;346;p38"/>
            <p:cNvSpPr txBox="1"/>
            <p:nvPr/>
          </p:nvSpPr>
          <p:spPr>
            <a:xfrm>
              <a:off x="364566" y="1083885"/>
              <a:ext cx="2359025" cy="359919"/>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Modelos de agentes</a:t>
              </a:r>
              <a:endParaRPr sz="1800">
                <a:solidFill>
                  <a:srgbClr val="0084D1"/>
                </a:solidFill>
                <a:latin typeface="Times New Roman"/>
                <a:ea typeface="Times New Roman"/>
                <a:cs typeface="Times New Roman"/>
                <a:sym typeface="Times New Roman"/>
              </a:endParaRPr>
            </a:p>
          </p:txBody>
        </p:sp>
      </p:grpSp>
      <p:sp>
        <p:nvSpPr>
          <p:cNvPr id="347" name="Google Shape;347;p38"/>
          <p:cNvSpPr txBox="1"/>
          <p:nvPr/>
        </p:nvSpPr>
        <p:spPr>
          <a:xfrm>
            <a:off x="364566" y="1562699"/>
            <a:ext cx="2359025" cy="359919"/>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r>
              <a:rPr lang="es-ES" sz="1800">
                <a:solidFill>
                  <a:srgbClr val="0084D1"/>
                </a:solidFill>
                <a:latin typeface="Times New Roman"/>
                <a:ea typeface="Times New Roman"/>
                <a:cs typeface="Times New Roman"/>
                <a:sym typeface="Times New Roman"/>
              </a:rPr>
              <a:t>Minería de datos</a:t>
            </a:r>
            <a:endParaRPr sz="1800">
              <a:solidFill>
                <a:srgbClr val="0084D1"/>
              </a:solidFill>
              <a:latin typeface="Times New Roman"/>
              <a:ea typeface="Times New Roman"/>
              <a:cs typeface="Times New Roman"/>
              <a:sym typeface="Times New Roman"/>
            </a:endParaRPr>
          </a:p>
        </p:txBody>
      </p:sp>
      <p:grpSp>
        <p:nvGrpSpPr>
          <p:cNvPr id="348" name="Google Shape;348;p38"/>
          <p:cNvGrpSpPr/>
          <p:nvPr/>
        </p:nvGrpSpPr>
        <p:grpSpPr>
          <a:xfrm>
            <a:off x="6523869" y="1715483"/>
            <a:ext cx="2257845" cy="385784"/>
            <a:chOff x="6436599" y="1052865"/>
            <a:chExt cx="2257845" cy="385784"/>
          </a:xfrm>
        </p:grpSpPr>
        <p:cxnSp>
          <p:nvCxnSpPr>
            <p:cNvPr id="349" name="Google Shape;349;p38"/>
            <p:cNvCxnSpPr/>
            <p:nvPr/>
          </p:nvCxnSpPr>
          <p:spPr>
            <a:xfrm>
              <a:off x="6436599" y="1302237"/>
              <a:ext cx="200739" cy="93175"/>
            </a:xfrm>
            <a:prstGeom prst="straightConnector1">
              <a:avLst/>
            </a:prstGeom>
            <a:noFill/>
            <a:ln w="9525" cap="flat" cmpd="sng">
              <a:solidFill>
                <a:srgbClr val="000000"/>
              </a:solidFill>
              <a:prstDash val="solid"/>
              <a:round/>
              <a:headEnd type="none" w="sm" len="sm"/>
              <a:tailEnd type="none" w="sm" len="sm"/>
            </a:ln>
          </p:spPr>
        </p:cxnSp>
        <p:sp>
          <p:nvSpPr>
            <p:cNvPr id="350" name="Google Shape;350;p38"/>
            <p:cNvSpPr txBox="1"/>
            <p:nvPr/>
          </p:nvSpPr>
          <p:spPr>
            <a:xfrm>
              <a:off x="6667032" y="1052865"/>
              <a:ext cx="2027412" cy="385784"/>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1800">
                  <a:solidFill>
                    <a:srgbClr val="0084D1"/>
                  </a:solidFill>
                  <a:latin typeface="Times New Roman"/>
                  <a:ea typeface="Times New Roman"/>
                  <a:cs typeface="Times New Roman"/>
                  <a:sym typeface="Times New Roman"/>
                </a:rPr>
                <a:t>Fuentes de datos sobre biodiversidad</a:t>
              </a:r>
              <a:endParaRPr sz="1800">
                <a:solidFill>
                  <a:srgbClr val="0084D1"/>
                </a:solidFill>
                <a:latin typeface="Times New Roman"/>
                <a:ea typeface="Times New Roman"/>
                <a:cs typeface="Times New Roman"/>
                <a:sym typeface="Times New Roman"/>
              </a:endParaRPr>
            </a:p>
          </p:txBody>
        </p:sp>
      </p:grpSp>
      <p:cxnSp>
        <p:nvCxnSpPr>
          <p:cNvPr id="351" name="Google Shape;351;p38"/>
          <p:cNvCxnSpPr/>
          <p:nvPr/>
        </p:nvCxnSpPr>
        <p:spPr>
          <a:xfrm rot="10800000" flipH="1">
            <a:off x="6740969" y="2394975"/>
            <a:ext cx="81764" cy="612015"/>
          </a:xfrm>
          <a:prstGeom prst="straightConnector1">
            <a:avLst/>
          </a:prstGeom>
          <a:noFill/>
          <a:ln w="9525" cap="flat" cmpd="sng">
            <a:solidFill>
              <a:srgbClr val="000000"/>
            </a:solidFill>
            <a:prstDash val="solid"/>
            <a:round/>
            <a:headEnd type="none" w="sm" len="sm"/>
            <a:tailEnd type="none" w="sm" len="sm"/>
          </a:ln>
        </p:spPr>
      </p:cxnSp>
      <p:cxnSp>
        <p:nvCxnSpPr>
          <p:cNvPr id="352" name="Google Shape;352;p38"/>
          <p:cNvCxnSpPr/>
          <p:nvPr/>
        </p:nvCxnSpPr>
        <p:spPr>
          <a:xfrm rot="10800000" flipH="1">
            <a:off x="1856209" y="3513519"/>
            <a:ext cx="277583" cy="568171"/>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2" name="CuadroTexto 1"/>
          <p:cNvSpPr txBox="1"/>
          <p:nvPr/>
        </p:nvSpPr>
        <p:spPr>
          <a:xfrm>
            <a:off x="1894192" y="1340768"/>
            <a:ext cx="4315755" cy="646331"/>
          </a:xfrm>
          <a:prstGeom prst="rect">
            <a:avLst/>
          </a:prstGeom>
          <a:noFill/>
        </p:spPr>
        <p:txBody>
          <a:bodyPr wrap="none" rtlCol="0">
            <a:spAutoFit/>
          </a:bodyPr>
          <a:lstStyle/>
          <a:p>
            <a:r>
              <a:rPr lang="es-ES" sz="3600" b="1" dirty="0"/>
              <a:t>Técnicas docentes</a:t>
            </a:r>
          </a:p>
        </p:txBody>
      </p:sp>
      <p:sp>
        <p:nvSpPr>
          <p:cNvPr id="3" name="CuadroTexto 2"/>
          <p:cNvSpPr txBox="1"/>
          <p:nvPr/>
        </p:nvSpPr>
        <p:spPr>
          <a:xfrm>
            <a:off x="708882" y="2244836"/>
            <a:ext cx="7416800" cy="2246769"/>
          </a:xfrm>
          <a:prstGeom prst="rect">
            <a:avLst/>
          </a:prstGeom>
          <a:noFill/>
        </p:spPr>
        <p:txBody>
          <a:bodyPr wrap="square" rtlCol="0">
            <a:spAutoFit/>
          </a:bodyPr>
          <a:lstStyle/>
          <a:p>
            <a:pPr marL="285750" indent="-285750">
              <a:buFont typeface="Arial"/>
              <a:buChar char="•"/>
            </a:pPr>
            <a:r>
              <a:rPr lang="es-ES" sz="2800" dirty="0"/>
              <a:t>Clase magistral</a:t>
            </a:r>
          </a:p>
          <a:p>
            <a:pPr marL="285750" indent="-285750">
              <a:buFont typeface="Arial"/>
              <a:buChar char="•"/>
            </a:pPr>
            <a:r>
              <a:rPr lang="es-ES" sz="2800" dirty="0"/>
              <a:t>Aprendizaje orientado a problemas: manejo de pinares de repoblación.</a:t>
            </a:r>
          </a:p>
          <a:p>
            <a:pPr marL="285750" indent="-285750">
              <a:buFont typeface="Arial"/>
              <a:buChar char="•"/>
            </a:pPr>
            <a:r>
              <a:rPr lang="es-ES" sz="2800" dirty="0"/>
              <a:t>Clases invertidas</a:t>
            </a:r>
          </a:p>
          <a:p>
            <a:pPr marL="285750" indent="-285750">
              <a:buFont typeface="Arial"/>
              <a:buChar char="•"/>
            </a:pPr>
            <a:r>
              <a:rPr lang="es-ES" sz="2800" dirty="0"/>
              <a:t>Trabajo en equipo.</a:t>
            </a:r>
          </a:p>
        </p:txBody>
      </p:sp>
    </p:spTree>
    <p:extLst>
      <p:ext uri="{BB962C8B-B14F-4D97-AF65-F5344CB8AC3E}">
        <p14:creationId xmlns:p14="http://schemas.microsoft.com/office/powerpoint/2010/main" val="3912941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9"/>
          <p:cNvSpPr txBox="1">
            <a:spLocks noGrp="1"/>
          </p:cNvSpPr>
          <p:nvPr>
            <p:ph type="title"/>
          </p:nvPr>
        </p:nvSpPr>
        <p:spPr>
          <a:xfrm>
            <a:off x="439738" y="1079700"/>
            <a:ext cx="8488362" cy="741362"/>
          </a:xfrm>
          <a:prstGeom prst="rect">
            <a:avLst/>
          </a:prstGeom>
          <a:noFill/>
          <a:ln>
            <a:noFill/>
          </a:ln>
        </p:spPr>
        <p:txBody>
          <a:bodyPr spcFirstLastPara="1" wrap="square" lIns="91425" tIns="82075" rIns="91425" bIns="45700" anchor="t" anchorCtr="0">
            <a:noAutofit/>
          </a:bodyPr>
          <a:lstStyle/>
          <a:p>
            <a:pPr marL="0" marR="0" lvl="0" indent="0" algn="ctr" rtl="0">
              <a:lnSpc>
                <a:spcPct val="93000"/>
              </a:lnSpc>
              <a:spcBef>
                <a:spcPts val="0"/>
              </a:spcBef>
              <a:spcAft>
                <a:spcPts val="0"/>
              </a:spcAft>
              <a:buNone/>
            </a:pPr>
            <a:r>
              <a:rPr lang="es-ES" sz="4000" b="1" i="0" u="none" strike="noStrike" cap="none" dirty="0">
                <a:solidFill>
                  <a:srgbClr val="000000"/>
                </a:solidFill>
                <a:latin typeface="Arial"/>
                <a:ea typeface="Arial"/>
                <a:cs typeface="Arial"/>
                <a:sym typeface="Arial"/>
              </a:rPr>
              <a:t>Evaluación y calificación.</a:t>
            </a:r>
            <a:endParaRPr b="1" dirty="0"/>
          </a:p>
        </p:txBody>
      </p:sp>
      <p:sp>
        <p:nvSpPr>
          <p:cNvPr id="361" name="Google Shape;361;p39"/>
          <p:cNvSpPr txBox="1">
            <a:spLocks noGrp="1"/>
          </p:cNvSpPr>
          <p:nvPr>
            <p:ph type="body" idx="1"/>
          </p:nvPr>
        </p:nvSpPr>
        <p:spPr>
          <a:xfrm>
            <a:off x="684213" y="2096776"/>
            <a:ext cx="8164512" cy="4224338"/>
          </a:xfrm>
          <a:prstGeom prst="rect">
            <a:avLst/>
          </a:prstGeom>
          <a:noFill/>
          <a:ln>
            <a:noFill/>
          </a:ln>
        </p:spPr>
        <p:txBody>
          <a:bodyPr spcFirstLastPara="1" wrap="square" lIns="91425" tIns="71475" rIns="91425" bIns="45700" anchor="t" anchorCtr="0">
            <a:noAutofit/>
          </a:bodyPr>
          <a:lstStyle/>
          <a:p>
            <a:pPr marL="341313" marR="0" lvl="0" indent="-341313" algn="l" rtl="0">
              <a:lnSpc>
                <a:spcPct val="93000"/>
              </a:lnSpc>
              <a:spcBef>
                <a:spcPts val="0"/>
              </a:spcBef>
              <a:spcAft>
                <a:spcPts val="0"/>
              </a:spcAft>
              <a:buClr>
                <a:srgbClr val="000000"/>
              </a:buClr>
              <a:buSzPts val="2800"/>
              <a:buFont typeface="Arial"/>
              <a:buChar char="•"/>
            </a:pPr>
            <a:r>
              <a:rPr lang="es-ES_tradnl" sz="2800" b="0" i="0" u="none" strike="noStrike" cap="none" dirty="0">
                <a:solidFill>
                  <a:srgbClr val="000000"/>
                </a:solidFill>
                <a:latin typeface="Arial"/>
                <a:ea typeface="Arial"/>
                <a:cs typeface="Arial"/>
                <a:sym typeface="Arial"/>
              </a:rPr>
              <a:t>Ejercicios individuales semanales.</a:t>
            </a:r>
          </a:p>
          <a:p>
            <a:pPr marL="341313" marR="0" lvl="0" indent="-341313" algn="l" rtl="0">
              <a:lnSpc>
                <a:spcPct val="93000"/>
              </a:lnSpc>
              <a:spcBef>
                <a:spcPts val="0"/>
              </a:spcBef>
              <a:spcAft>
                <a:spcPts val="0"/>
              </a:spcAft>
              <a:buClr>
                <a:srgbClr val="000000"/>
              </a:buClr>
              <a:buSzPts val="2800"/>
              <a:buFont typeface="Arial"/>
              <a:buChar char="•"/>
            </a:pPr>
            <a:r>
              <a:rPr lang="es-ES_tradnl" sz="2800" dirty="0">
                <a:latin typeface="Arial"/>
                <a:ea typeface="Arial"/>
                <a:cs typeface="Arial"/>
                <a:sym typeface="Arial"/>
              </a:rPr>
              <a:t>Trabajo en equipo final que se expondrá en clase.</a:t>
            </a:r>
          </a:p>
          <a:p>
            <a:pPr marL="341313" marR="0" lvl="0" indent="-341313" algn="l" rtl="0">
              <a:lnSpc>
                <a:spcPct val="93000"/>
              </a:lnSpc>
              <a:spcBef>
                <a:spcPts val="0"/>
              </a:spcBef>
              <a:spcAft>
                <a:spcPts val="0"/>
              </a:spcAft>
              <a:buClr>
                <a:srgbClr val="000000"/>
              </a:buClr>
              <a:buSzPts val="2800"/>
              <a:buFont typeface="Arial"/>
              <a:buChar char="•"/>
            </a:pPr>
            <a:r>
              <a:rPr lang="es-ES_tradnl" sz="2800" b="0" i="0" u="none" strike="noStrike" cap="none" dirty="0">
                <a:solidFill>
                  <a:srgbClr val="000000"/>
                </a:solidFill>
                <a:latin typeface="Arial"/>
                <a:ea typeface="Arial"/>
                <a:cs typeface="Arial"/>
                <a:sym typeface="Arial"/>
              </a:rPr>
              <a:t>Participación en clase y en los foros digitales habilitados para ello</a:t>
            </a:r>
            <a:endParaRPr sz="28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p:nvPr/>
        </p:nvSpPr>
        <p:spPr>
          <a:xfrm>
            <a:off x="220550" y="2103450"/>
            <a:ext cx="8619600" cy="3143100"/>
          </a:xfrm>
          <a:prstGeom prst="rect">
            <a:avLst/>
          </a:prstGeom>
          <a:noFill/>
          <a:ln>
            <a:noFill/>
          </a:ln>
        </p:spPr>
        <p:txBody>
          <a:bodyPr spcFirstLastPara="1" wrap="square" lIns="90000" tIns="45000" rIns="90000" bIns="45000" anchor="t" anchorCtr="0">
            <a:noAutofit/>
          </a:bodyPr>
          <a:lstStyle/>
          <a:p>
            <a:pPr marL="457200" marR="0" lvl="0" indent="-406400" algn="l" rtl="0">
              <a:spcBef>
                <a:spcPts val="850"/>
              </a:spcBef>
              <a:spcAft>
                <a:spcPts val="0"/>
              </a:spcAft>
              <a:buSzPts val="2800"/>
              <a:buChar char="●"/>
            </a:pPr>
            <a:r>
              <a:rPr lang="es-ES" sz="2800"/>
              <a:t>Tu nombre</a:t>
            </a:r>
            <a:endParaRPr sz="2800"/>
          </a:p>
          <a:p>
            <a:pPr marL="457200" marR="0" lvl="0" indent="-406400" algn="l" rtl="0">
              <a:spcBef>
                <a:spcPts val="0"/>
              </a:spcBef>
              <a:spcAft>
                <a:spcPts val="0"/>
              </a:spcAft>
              <a:buSzPts val="2800"/>
              <a:buChar char="●"/>
            </a:pPr>
            <a:r>
              <a:rPr lang="es-ES" sz="2800"/>
              <a:t>¿Por qué te has matriculado en esta asignatura?</a:t>
            </a:r>
            <a:endParaRPr sz="2800"/>
          </a:p>
          <a:p>
            <a:pPr marL="457200" marR="0" lvl="0" indent="-406400" algn="l" rtl="0">
              <a:spcBef>
                <a:spcPts val="0"/>
              </a:spcBef>
              <a:spcAft>
                <a:spcPts val="0"/>
              </a:spcAft>
              <a:buSzPts val="2800"/>
              <a:buChar char="●"/>
            </a:pPr>
            <a:r>
              <a:rPr lang="es-ES" sz="2800"/>
              <a:t>¿Qué esperas aprender?</a:t>
            </a:r>
            <a:endParaRPr sz="2800"/>
          </a:p>
          <a:p>
            <a:pPr marL="457200" marR="0" lvl="0" indent="-406400" algn="l" rtl="0">
              <a:spcBef>
                <a:spcPts val="0"/>
              </a:spcBef>
              <a:spcAft>
                <a:spcPts val="0"/>
              </a:spcAft>
              <a:buSzPts val="2800"/>
              <a:buChar char="●"/>
            </a:pPr>
            <a:r>
              <a:rPr lang="es-ES" sz="2800"/>
              <a:t>¿Qué planes tienes después de acabar el master?</a:t>
            </a:r>
            <a:endParaRPr sz="2800"/>
          </a:p>
          <a:p>
            <a:pPr marL="457200" marR="0" lvl="0" indent="-406400" algn="l" rtl="0">
              <a:spcBef>
                <a:spcPts val="0"/>
              </a:spcBef>
              <a:spcAft>
                <a:spcPts val="0"/>
              </a:spcAft>
              <a:buSzPts val="2800"/>
              <a:buChar char="●"/>
            </a:pPr>
            <a:r>
              <a:rPr lang="es-ES" sz="2800"/>
              <a:t>¿Cómo te manejas en inglés?</a:t>
            </a:r>
            <a:endParaRPr sz="2800"/>
          </a:p>
          <a:p>
            <a:pPr marL="457200" marR="0" lvl="0" indent="-406400" algn="l" rtl="0">
              <a:spcBef>
                <a:spcPts val="0"/>
              </a:spcBef>
              <a:spcAft>
                <a:spcPts val="0"/>
              </a:spcAft>
              <a:buSzPts val="2800"/>
              <a:buChar char="●"/>
            </a:pPr>
            <a:r>
              <a:rPr lang="es-ES" sz="2800"/>
              <a:t>¿Qué tal te llevas con los ordenadores?</a:t>
            </a:r>
            <a:endParaRPr sz="2800"/>
          </a:p>
          <a:p>
            <a:pPr marL="457200" marR="0" lvl="0" indent="0" algn="l" rtl="0">
              <a:spcBef>
                <a:spcPts val="850"/>
              </a:spcBef>
              <a:spcAft>
                <a:spcPts val="0"/>
              </a:spcAft>
              <a:buNone/>
            </a:pPr>
            <a:endParaRPr sz="2800"/>
          </a:p>
        </p:txBody>
      </p:sp>
      <p:pic>
        <p:nvPicPr>
          <p:cNvPr id="97" name="Google Shape;97;p16"/>
          <p:cNvPicPr preferRelativeResize="0"/>
          <p:nvPr/>
        </p:nvPicPr>
        <p:blipFill rotWithShape="1">
          <a:blip r:embed="rId3">
            <a:alphaModFix/>
          </a:blip>
          <a:srcRect/>
          <a:stretch/>
        </p:blipFill>
        <p:spPr>
          <a:xfrm>
            <a:off x="7794625" y="6234113"/>
            <a:ext cx="1168400" cy="392112"/>
          </a:xfrm>
          <a:prstGeom prst="rect">
            <a:avLst/>
          </a:prstGeom>
          <a:noFill/>
          <a:ln>
            <a:noFill/>
          </a:ln>
        </p:spPr>
      </p:pic>
      <p:sp>
        <p:nvSpPr>
          <p:cNvPr id="98" name="Google Shape;98;p16"/>
          <p:cNvSpPr txBox="1"/>
          <p:nvPr/>
        </p:nvSpPr>
        <p:spPr>
          <a:xfrm>
            <a:off x="457200" y="974725"/>
            <a:ext cx="3160865" cy="678743"/>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s-ES" sz="3600" u="sng">
                <a:solidFill>
                  <a:srgbClr val="000000"/>
                </a:solidFill>
                <a:latin typeface="Arial"/>
                <a:ea typeface="Arial"/>
                <a:cs typeface="Arial"/>
                <a:sym typeface="Arial"/>
              </a:rPr>
              <a:t>Alumnos:</a:t>
            </a:r>
            <a:endParaRPr sz="28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07" name="Google Shape;107;p17"/>
          <p:cNvSpPr txBox="1"/>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a:solidFill>
                  <a:srgbClr val="000000"/>
                </a:solidFill>
                <a:latin typeface="Arial"/>
                <a:ea typeface="Arial"/>
                <a:cs typeface="Arial"/>
                <a:sym typeface="Arial"/>
              </a:rPr>
              <a:t>LA NATURALEZA ES COMPLEJA</a:t>
            </a:r>
            <a:endParaRPr sz="4000">
              <a:solidFill>
                <a:srgbClr val="000000"/>
              </a:solidFill>
              <a:latin typeface="Arial"/>
              <a:ea typeface="Arial"/>
              <a:cs typeface="Arial"/>
              <a:sym typeface="Arial"/>
            </a:endParaRPr>
          </a:p>
        </p:txBody>
      </p:sp>
      <p:sp>
        <p:nvSpPr>
          <p:cNvPr id="108" name="Google Shape;108;p17"/>
          <p:cNvSpPr txBox="1"/>
          <p:nvPr/>
        </p:nvSpPr>
        <p:spPr>
          <a:xfrm>
            <a:off x="944100" y="1572925"/>
            <a:ext cx="4645500" cy="11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400" dirty="0"/>
              <a:t>Una visión ortodoxa de la </a:t>
            </a:r>
            <a:r>
              <a:rPr lang="es-ES" sz="2400" dirty="0" err="1"/>
              <a:t>ecoinformática</a:t>
            </a:r>
            <a:r>
              <a:rPr lang="es-ES" sz="2400" dirty="0"/>
              <a:t>...</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8"/>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17" name="Google Shape;117;p18"/>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LA NATURALEZA ES COMPLEJA</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19"/>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26" name="Google Shape;126;p19"/>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LA NATURALEZA ES COMPLEJA</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0"/>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35" name="Google Shape;135;p20"/>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LA NATURALEZA ES COMPLEJA</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1"/>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44" name="Google Shape;144;p21"/>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LA NATURALEZA ES COMPLEJA</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2"/>
          <p:cNvPicPr preferRelativeResize="0"/>
          <p:nvPr/>
        </p:nvPicPr>
        <p:blipFill rotWithShape="1">
          <a:blip r:embed="rId3">
            <a:alphaModFix/>
          </a:blip>
          <a:srcRect/>
          <a:stretch/>
        </p:blipFill>
        <p:spPr>
          <a:xfrm>
            <a:off x="539750" y="1260475"/>
            <a:ext cx="7920038" cy="4319588"/>
          </a:xfrm>
          <a:prstGeom prst="rect">
            <a:avLst/>
          </a:prstGeom>
          <a:noFill/>
          <a:ln>
            <a:noFill/>
          </a:ln>
        </p:spPr>
      </p:pic>
      <p:sp>
        <p:nvSpPr>
          <p:cNvPr id="153" name="Google Shape;153;p22"/>
          <p:cNvSpPr txBox="1">
            <a:spLocks noGrp="1"/>
          </p:cNvSpPr>
          <p:nvPr>
            <p:ph type="title"/>
          </p:nvPr>
        </p:nvSpPr>
        <p:spPr>
          <a:xfrm>
            <a:off x="0" y="6005458"/>
            <a:ext cx="9144000" cy="852542"/>
          </a:xfrm>
          <a:prstGeom prst="rect">
            <a:avLst/>
          </a:prstGeom>
          <a:noFill/>
          <a:ln>
            <a:noFill/>
          </a:ln>
        </p:spPr>
        <p:txBody>
          <a:bodyPr spcFirstLastPara="1" wrap="square" lIns="91425" tIns="132475" rIns="91425" bIns="45700" anchor="t" anchorCtr="0">
            <a:noAutofit/>
          </a:bodyPr>
          <a:lstStyle/>
          <a:p>
            <a:pPr marL="0" marR="0" lvl="0" indent="0" algn="ctr" rtl="0">
              <a:lnSpc>
                <a:spcPct val="83000"/>
              </a:lnSpc>
              <a:spcBef>
                <a:spcPts val="0"/>
              </a:spcBef>
              <a:spcAft>
                <a:spcPts val="0"/>
              </a:spcAft>
              <a:buNone/>
            </a:pPr>
            <a:r>
              <a:rPr lang="es-ES" sz="4000" b="0" i="0" u="none" strike="noStrike" cap="none">
                <a:solidFill>
                  <a:srgbClr val="000000"/>
                </a:solidFill>
                <a:latin typeface="Arial"/>
                <a:ea typeface="Arial"/>
                <a:cs typeface="Arial"/>
                <a:sym typeface="Arial"/>
              </a:rPr>
              <a:t>LA NATURALEZA ES COMPLEJA</a:t>
            </a:r>
            <a:endParaRPr sz="40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2030</Words>
  <Application>Microsoft Macintosh PowerPoint</Application>
  <PresentationFormat>On-screen Show (4:3)</PresentationFormat>
  <Paragraphs>211</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Times New Roman</vt:lpstr>
      <vt:lpstr>Tema de Office</vt:lpstr>
      <vt:lpstr>PowerPoint Presentation</vt:lpstr>
      <vt:lpstr>PowerPoint Presentation</vt:lpstr>
      <vt:lpstr>PowerPoint Presentation</vt:lpstr>
      <vt:lpstr>PowerPoint Presentation</vt:lpstr>
      <vt:lpstr>LA NATURALEZA ES COMPLEJA</vt:lpstr>
      <vt:lpstr>LA NATURALEZA ES COMPLEJA</vt:lpstr>
      <vt:lpstr>LA NATURALEZA ES COMPLEJA</vt:lpstr>
      <vt:lpstr>LA NATURALEZA ES COMPLEJA</vt:lpstr>
      <vt:lpstr>LA NATURALEZA ES COMPLEJA</vt:lpstr>
      <vt:lpstr>Y ADEMÁS…</vt:lpstr>
      <vt:lpstr>DEFORESTACIÓN, CAMBIOS DE USO</vt:lpstr>
      <vt:lpstr>CAMBIO CLIMÁTICO</vt:lpstr>
      <vt:lpstr>CONTAMINACIÓN</vt:lpstr>
      <vt:lpstr>COMO RESULTADO</vt:lpstr>
      <vt:lpstr>¡TENEMOS PROBLEMAS! </vt:lpstr>
      <vt:lpstr>PowerPoint Presentation</vt:lpstr>
      <vt:lpstr>PowerPoint Presentation</vt:lpstr>
      <vt:lpstr>PowerPoint Presentation</vt:lpstr>
      <vt:lpstr>¿QUÉ ES LA ECOINFORMÁTICA?</vt:lpstr>
      <vt:lpstr>Objetivos</vt:lpstr>
      <vt:lpstr>PowerPoint Presentation</vt:lpstr>
      <vt:lpstr>PowerPoint Presentation</vt:lpstr>
      <vt:lpstr>PowerPoint Presentation</vt:lpstr>
      <vt:lpstr>PowerPoint Presentation</vt:lpstr>
      <vt:lpstr>OBJETIVOS GENERALES</vt:lpstr>
      <vt:lpstr>OBJETIVOS ESPECÍFICOS</vt:lpstr>
      <vt:lpstr>PowerPoint Presentation</vt:lpstr>
      <vt:lpstr>PowerPoint Presentation</vt:lpstr>
      <vt:lpstr>Evaluación y calificación.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Francisco Javier Bonet García</cp:lastModifiedBy>
  <cp:revision>36</cp:revision>
  <dcterms:modified xsi:type="dcterms:W3CDTF">2021-01-08T19:52:36Z</dcterms:modified>
</cp:coreProperties>
</file>